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86" r:id="rId4"/>
    <p:sldId id="287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Helvetica" panose="020B0604020202020204" pitchFamily="34" charset="0"/>
      <p:regular r:id="rId11"/>
      <p:bold r:id="rId12"/>
      <p:italic r:id="rId13"/>
      <p:boldItalic r:id="rId14"/>
    </p:embeddedFont>
    <p:embeddedFont>
      <p:font typeface="Nunito" pitchFamily="2" charset="0"/>
      <p:regular r:id="rId15"/>
      <p:bold r:id="rId16"/>
      <p:italic r:id="rId17"/>
      <p:boldItalic r:id="rId18"/>
    </p:embeddedFont>
    <p:embeddedFont>
      <p:font typeface="Nunito Sans" pitchFamily="2" charset="0"/>
      <p:regular r:id="rId19"/>
      <p:bold r:id="rId20"/>
      <p:italic r:id="rId21"/>
      <p:boldItalic r:id="rId22"/>
    </p:embeddedFont>
  </p:embeddedFontLst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C52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96327"/>
  </p:normalViewPr>
  <p:slideViewPr>
    <p:cSldViewPr snapToGrid="0">
      <p:cViewPr varScale="1">
        <p:scale>
          <a:sx n="109" d="100"/>
          <a:sy n="109" d="100"/>
        </p:scale>
        <p:origin x="7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presProps" Target="pres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rubio\Desktop\CARMEN%20ALICIA%20RUBIO\PLANEACI&#211;N%202024\SERVICIO%20AL%20CIUDADANO\ENCUESTAS%20ATENCI&#211;N%20EN%20VENTANILLA\TABULACI&#211;N%20ENCUESTAS%202024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SECCIONALES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F505-4C9B-A162-134AA0095688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F505-4C9B-A162-134AA0095688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F505-4C9B-A162-134AA0095688}"/>
              </c:ext>
            </c:extLst>
          </c:dPt>
          <c:dPt>
            <c:idx val="3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F505-4C9B-A162-134AA0095688}"/>
              </c:ext>
            </c:extLst>
          </c:dPt>
          <c:dPt>
            <c:idx val="4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9-F505-4C9B-A162-134AA0095688}"/>
              </c:ext>
            </c:extLst>
          </c:dPt>
          <c:dPt>
            <c:idx val="5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B-F505-4C9B-A162-134AA0095688}"/>
              </c:ext>
            </c:extLst>
          </c:dPt>
          <c:dPt>
            <c:idx val="6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D-F505-4C9B-A162-134AA0095688}"/>
              </c:ext>
            </c:extLst>
          </c:dPt>
          <c:dPt>
            <c:idx val="7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F-F505-4C9B-A162-134AA0095688}"/>
              </c:ext>
            </c:extLst>
          </c:dPt>
          <c:dLbls>
            <c:dLbl>
              <c:idx val="0"/>
              <c:layout>
                <c:manualLayout>
                  <c:x val="-3.2719886720448295E-2"/>
                  <c:y val="-2.941176470588238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>
                          <a:shade val="7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838520951752197"/>
                      <c:h val="0.1327288868303226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F505-4C9B-A162-134AA0095688}"/>
                </c:ext>
              </c:extLst>
            </c:dLbl>
            <c:dLbl>
              <c:idx val="1"/>
              <c:layout>
                <c:manualLayout>
                  <c:x val="8.1799591002044997E-3"/>
                  <c:y val="-1.307189542483660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>
                          <a:tint val="77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05-4C9B-A162-134AA0095688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F505-4C9B-A162-134AA0095688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F505-4C9B-A162-134AA0095688}"/>
                </c:ext>
              </c:extLst>
            </c:dLbl>
            <c:dLbl>
              <c:idx val="4"/>
              <c:layout>
                <c:manualLayout>
                  <c:x val="5.5555555555555428E-3"/>
                  <c:y val="9.803921568627450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05-4C9B-A162-134AA0095688}"/>
                </c:ext>
              </c:extLst>
            </c:dLbl>
            <c:dLbl>
              <c:idx val="5"/>
              <c:layout>
                <c:manualLayout>
                  <c:x val="-1.3888888888888902E-2"/>
                  <c:y val="-9.8039215686274508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05-4C9B-A162-134AA0095688}"/>
                </c:ext>
              </c:extLst>
            </c:dLbl>
            <c:dLbl>
              <c:idx val="6"/>
              <c:layout>
                <c:manualLayout>
                  <c:x val="8.3333333333333332E-3"/>
                  <c:y val="-4.901960784313731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05-4C9B-A162-134AA0095688}"/>
                </c:ext>
              </c:extLst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F-F505-4C9B-A162-134AA009568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'GRAFICAS II 4TRIM'!$A$2:$A$9</c:f>
              <c:strCache>
                <c:ptCount val="8"/>
                <c:pt idx="0">
                  <c:v>CUNDINAMARCA</c:v>
                </c:pt>
                <c:pt idx="1">
                  <c:v>ARAUCA</c:v>
                </c:pt>
                <c:pt idx="2">
                  <c:v>SUCRE</c:v>
                </c:pt>
                <c:pt idx="3">
                  <c:v>CHOCÓ</c:v>
                </c:pt>
                <c:pt idx="4">
                  <c:v>ATLANTICO</c:v>
                </c:pt>
                <c:pt idx="5">
                  <c:v>TOLIMA</c:v>
                </c:pt>
                <c:pt idx="6">
                  <c:v>META</c:v>
                </c:pt>
                <c:pt idx="7">
                  <c:v>ANTIOQUIA</c:v>
                </c:pt>
              </c:strCache>
            </c:strRef>
          </c:cat>
          <c:val>
            <c:numRef>
              <c:f>'GRAFICAS II 4TRIM'!$B$2:$B$9</c:f>
              <c:numCache>
                <c:formatCode>0%</c:formatCode>
                <c:ptCount val="8"/>
                <c:pt idx="0">
                  <c:v>0.36363636363636365</c:v>
                </c:pt>
                <c:pt idx="1">
                  <c:v>2.2727272727272728E-2</c:v>
                </c:pt>
                <c:pt idx="2">
                  <c:v>4.5454545454545456E-2</c:v>
                </c:pt>
                <c:pt idx="3">
                  <c:v>0.15909090909090909</c:v>
                </c:pt>
                <c:pt idx="4">
                  <c:v>2.2727272727272728E-2</c:v>
                </c:pt>
                <c:pt idx="5">
                  <c:v>4.5454545454545456E-2</c:v>
                </c:pt>
                <c:pt idx="6">
                  <c:v>9.0909090909090912E-2</c:v>
                </c:pt>
                <c:pt idx="7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F505-4C9B-A162-134AA0095688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TRÁMITE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'GRAFICAS II 4TRIM'!$A$28</c:f>
              <c:strCache>
                <c:ptCount val="1"/>
                <c:pt idx="0">
                  <c:v>Otro ¿Cuál?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4TRIM'!$B$28</c:f>
              <c:numCache>
                <c:formatCode>0%</c:formatCode>
                <c:ptCount val="1"/>
                <c:pt idx="0">
                  <c:v>0.2391304347826087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68-4BF9-8D73-83908C8B5663}"/>
            </c:ext>
          </c:extLst>
        </c:ser>
        <c:ser>
          <c:idx val="1"/>
          <c:order val="1"/>
          <c:tx>
            <c:strRef>
              <c:f>'GRAFICAS II 4TRIM'!$A$29</c:f>
              <c:strCache>
                <c:ptCount val="1"/>
                <c:pt idx="0">
                  <c:v>Solicitud de información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4TRIM'!$B$29</c:f>
              <c:numCache>
                <c:formatCode>0%</c:formatCode>
                <c:ptCount val="1"/>
                <c:pt idx="0">
                  <c:v>0.19565217391304349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68-4BF9-8D73-83908C8B5663}"/>
            </c:ext>
          </c:extLst>
        </c:ser>
        <c:ser>
          <c:idx val="2"/>
          <c:order val="2"/>
          <c:tx>
            <c:strRef>
              <c:f>'GRAFICAS II 4TRIM'!$A$30</c:f>
              <c:strCache>
                <c:ptCount val="1"/>
                <c:pt idx="0">
                  <c:v>Incorporación como voluntario de la DCC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4TRIM'!$B$30</c:f>
              <c:numCache>
                <c:formatCode>0%</c:formatCode>
                <c:ptCount val="1"/>
                <c:pt idx="0">
                  <c:v>0.15217391304347827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68-4BF9-8D73-83908C8B5663}"/>
            </c:ext>
          </c:extLst>
        </c:ser>
        <c:ser>
          <c:idx val="3"/>
          <c:order val="3"/>
          <c:tx>
            <c:strRef>
              <c:f>'GRAFICAS II 4TRIM'!$A$31</c:f>
              <c:strCache>
                <c:ptCount val="1"/>
                <c:pt idx="0">
                  <c:v>Acompañamiento a eventos de afluencia masiva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4TRIM'!$B$31</c:f>
              <c:numCache>
                <c:formatCode>0%</c:formatCode>
                <c:ptCount val="1"/>
                <c:pt idx="0">
                  <c:v>0.13043478260869565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B68-4BF9-8D73-83908C8B5663}"/>
            </c:ext>
          </c:extLst>
        </c:ser>
        <c:ser>
          <c:idx val="4"/>
          <c:order val="4"/>
          <c:tx>
            <c:strRef>
              <c:f>'GRAFICAS II 4TRIM'!$A$32</c:f>
              <c:strCache>
                <c:ptCount val="1"/>
                <c:pt idx="0">
                  <c:v>Capacitación o Instrucción a Voluntarios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4TRIM'!$B$32</c:f>
              <c:numCache>
                <c:formatCode>0%</c:formatCode>
                <c:ptCount val="1"/>
                <c:pt idx="0">
                  <c:v>0.13043478260869565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68-4BF9-8D73-83908C8B5663}"/>
            </c:ext>
          </c:extLst>
        </c:ser>
        <c:ser>
          <c:idx val="5"/>
          <c:order val="5"/>
          <c:tx>
            <c:strRef>
              <c:f>'GRAFICAS II 4TRIM'!$A$33</c:f>
              <c:strCache>
                <c:ptCount val="1"/>
                <c:pt idx="0">
                  <c:v>Actividades de Gestión Ambiental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4TRIM'!$B$33</c:f>
              <c:numCache>
                <c:formatCode>0%</c:formatCode>
                <c:ptCount val="1"/>
                <c:pt idx="0">
                  <c:v>4.3478260869565216E-2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B68-4BF9-8D73-83908C8B5663}"/>
            </c:ext>
          </c:extLst>
        </c:ser>
        <c:ser>
          <c:idx val="6"/>
          <c:order val="6"/>
          <c:tx>
            <c:strRef>
              <c:f>'GRAFICAS II 4TRIM'!$A$34</c:f>
              <c:strCache>
                <c:ptCount val="1"/>
                <c:pt idx="0">
                  <c:v>Actividades de Gestión Ambiental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4TRIM'!$B$34</c:f>
              <c:numCache>
                <c:formatCode>0%</c:formatCode>
                <c:ptCount val="1"/>
                <c:pt idx="0">
                  <c:v>4.3478260869565216E-2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B68-4BF9-8D73-83908C8B5663}"/>
            </c:ext>
          </c:extLst>
        </c:ser>
        <c:ser>
          <c:idx val="7"/>
          <c:order val="7"/>
          <c:tx>
            <c:strRef>
              <c:f>'GRAFICAS II 4TRIM'!$A$35</c:f>
              <c:strCache>
                <c:ptCount val="1"/>
                <c:pt idx="0">
                  <c:v>Capacitación a la comunidad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4TRIM'!$B$35</c:f>
              <c:numCache>
                <c:formatCode>0%</c:formatCode>
                <c:ptCount val="1"/>
                <c:pt idx="0">
                  <c:v>2.1739130434782608E-2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B68-4BF9-8D73-83908C8B5663}"/>
            </c:ext>
          </c:extLst>
        </c:ser>
        <c:ser>
          <c:idx val="8"/>
          <c:order val="8"/>
          <c:tx>
            <c:strRef>
              <c:f>'GRAFICAS II 4TRIM'!$A$36</c:f>
              <c:strCache>
                <c:ptCount val="1"/>
                <c:pt idx="0">
                  <c:v>Capacitación a Instituciones educativas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4TRIM'!$B$36</c:f>
              <c:numCache>
                <c:formatCode>0%</c:formatCode>
                <c:ptCount val="1"/>
                <c:pt idx="0">
                  <c:v>2.1739130434782608E-2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B68-4BF9-8D73-83908C8B5663}"/>
            </c:ext>
          </c:extLst>
        </c:ser>
        <c:ser>
          <c:idx val="9"/>
          <c:order val="9"/>
          <c:tx>
            <c:strRef>
              <c:f>'GRAFICAS II 4TRIM'!$A$37</c:f>
              <c:strCache>
                <c:ptCount val="1"/>
                <c:pt idx="0">
                  <c:v>Personería Jurídica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'GRAFICAS II 4TRIM'!$B$37</c:f>
              <c:numCache>
                <c:formatCode>0%</c:formatCode>
                <c:ptCount val="1"/>
                <c:pt idx="0">
                  <c:v>2.1739130434782608E-2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0B68-4BF9-8D73-83908C8B566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08204271"/>
        <c:axId val="908204687"/>
      </c:barChart>
      <c:catAx>
        <c:axId val="908204271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08204687"/>
        <c:crosses val="autoZero"/>
        <c:auto val="1"/>
        <c:lblAlgn val="ctr"/>
        <c:lblOffset val="100"/>
        <c:noMultiLvlLbl val="0"/>
      </c:catAx>
      <c:valAx>
        <c:axId val="908204687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9082042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>
                <a:solidFill>
                  <a:schemeClr val="accent1">
                    <a:lumMod val="50000"/>
                  </a:schemeClr>
                </a:solidFill>
              </a:rPr>
              <a:t>OPORTUNIDAD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583333333333334E-2"/>
          <c:y val="0.29716426071741031"/>
          <c:w val="0.81388888888888888"/>
          <c:h val="0.662152960046660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8FB1-4688-AB13-83CBA45B33F9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8FB1-4688-AB13-83CBA45B33F9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8FB1-4688-AB13-83CBA45B33F9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>
                          <a:tint val="77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8FB1-4688-AB13-83CBA45B33F9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>
                          <a:shade val="7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8FB1-4688-AB13-83CBA45B33F9}"/>
                </c:ext>
              </c:extLst>
            </c:dLbl>
            <c:dLbl>
              <c:idx val="2"/>
              <c:layout>
                <c:manualLayout>
                  <c:x val="1.6666666666666614E-2"/>
                  <c:y val="-2.1218890680033321E-1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>
                          <a:shade val="6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FB1-4688-AB13-83CBA45B33F9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'GRAFICAS II 4TRIM'!$A$56:$A$58</c:f>
              <c:strCache>
                <c:ptCount val="3"/>
                <c:pt idx="0">
                  <c:v>De 0 a 30 minutos</c:v>
                </c:pt>
                <c:pt idx="1">
                  <c:v>De 30 a 60 minutos</c:v>
                </c:pt>
                <c:pt idx="2">
                  <c:v>Mas de 60 minutos</c:v>
                </c:pt>
              </c:strCache>
            </c:strRef>
          </c:cat>
          <c:val>
            <c:numRef>
              <c:f>'GRAFICAS II 4TRIM'!$B$56:$B$58</c:f>
              <c:numCache>
                <c:formatCode>0%</c:formatCode>
                <c:ptCount val="3"/>
                <c:pt idx="0">
                  <c:v>0.86363636363636365</c:v>
                </c:pt>
                <c:pt idx="1">
                  <c:v>0.11363636363636363</c:v>
                </c:pt>
                <c:pt idx="2">
                  <c:v>2.2727272727272728E-2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FB1-4688-AB13-83CBA45B33F9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AMABILIDAD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8611111111111108E-2"/>
          <c:y val="0.29716426071741031"/>
          <c:w val="0.81388888888888888"/>
          <c:h val="0.6621529600466608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8762-4A06-8BB4-274D6085631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8762-4A06-8BB4-274D6085631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8762-4A06-8BB4-274D60856313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8762-4A06-8BB4-274D60856313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8762-4A06-8BB4-274D60856313}"/>
                </c:ext>
              </c:extLst>
            </c:dLbl>
            <c:dLbl>
              <c:idx val="2"/>
              <c:layout>
                <c:manualLayout>
                  <c:x val="4.7222222222222221E-2"/>
                  <c:y val="-9.259259259259302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762-4A06-8BB4-274D60856313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'GRAFICAS II 4TRIM'!$A$77:$A$79</c:f>
              <c:strCache>
                <c:ptCount val="3"/>
                <c:pt idx="0">
                  <c:v>EXCELENTE</c:v>
                </c:pt>
                <c:pt idx="1">
                  <c:v>BUENO</c:v>
                </c:pt>
                <c:pt idx="2">
                  <c:v>REGULAR</c:v>
                </c:pt>
              </c:strCache>
            </c:strRef>
          </c:cat>
          <c:val>
            <c:numRef>
              <c:f>'GRAFICAS II 4TRIM'!$B$77:$B$79</c:f>
              <c:numCache>
                <c:formatCode>0%</c:formatCode>
                <c:ptCount val="3"/>
                <c:pt idx="0">
                  <c:v>0.90909090909090906</c:v>
                </c:pt>
                <c:pt idx="1">
                  <c:v>6.8181818181818177E-2</c:v>
                </c:pt>
                <c:pt idx="2">
                  <c:v>2.2727272727272728E-2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762-4A06-8BB4-274D60856313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>
                <a:solidFill>
                  <a:schemeClr val="accent1">
                    <a:lumMod val="50000"/>
                  </a:schemeClr>
                </a:solidFill>
              </a:rPr>
              <a:t>LENGUAJE CLARO</a:t>
            </a:r>
          </a:p>
        </c:rich>
      </c:tx>
      <c:layout>
        <c:manualLayout>
          <c:xMode val="edge"/>
          <c:yMode val="edge"/>
          <c:x val="3.811789151356082E-2"/>
          <c:y val="5.0925925925925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accent1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583333333333334E-2"/>
          <c:y val="0.32031240886555845"/>
          <c:w val="0.81388888888888888"/>
          <c:h val="0.6621529600466608"/>
        </c:manualLayout>
      </c:layout>
      <c:pie3DChart>
        <c:varyColors val="1"/>
        <c:ser>
          <c:idx val="0"/>
          <c:order val="0"/>
          <c:explosion val="2"/>
          <c:dPt>
            <c:idx val="0"/>
            <c:bubble3D val="0"/>
            <c:spPr>
              <a:solidFill>
                <a:schemeClr val="accent5">
                  <a:shade val="58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273A-4BA9-8C5E-DAFE670DCB42}"/>
              </c:ext>
            </c:extLst>
          </c:dPt>
          <c:dPt>
            <c:idx val="1"/>
            <c:bubble3D val="0"/>
            <c:spPr>
              <a:solidFill>
                <a:schemeClr val="accent5">
                  <a:shade val="86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273A-4BA9-8C5E-DAFE670DCB42}"/>
              </c:ext>
            </c:extLst>
          </c:dPt>
          <c:dPt>
            <c:idx val="2"/>
            <c:bubble3D val="0"/>
            <c:spPr>
              <a:solidFill>
                <a:schemeClr val="accent5">
                  <a:tint val="86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273A-4BA9-8C5E-DAFE670DCB42}"/>
              </c:ext>
            </c:extLst>
          </c:dPt>
          <c:dPt>
            <c:idx val="3"/>
            <c:bubble3D val="0"/>
            <c:spPr>
              <a:solidFill>
                <a:schemeClr val="accent5">
                  <a:tint val="58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7-273A-4BA9-8C5E-DAFE670DCB42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>
                          <a:shade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273A-4BA9-8C5E-DAFE670DCB42}"/>
                </c:ext>
              </c:extLst>
            </c:dLbl>
            <c:dLbl>
              <c:idx val="1"/>
              <c:layout>
                <c:manualLayout>
                  <c:x val="1.9444444444444344E-2"/>
                  <c:y val="9.2592592592592171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>
                          <a:shade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73A-4BA9-8C5E-DAFE670DCB42}"/>
                </c:ext>
              </c:extLst>
            </c:dLbl>
            <c:dLbl>
              <c:idx val="2"/>
              <c:layout>
                <c:manualLayout>
                  <c:x val="-0.10833333333333336"/>
                  <c:y val="-9.259259259259258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>
                          <a:tint val="86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73A-4BA9-8C5E-DAFE670DCB42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>
                          <a:tint val="58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273A-4BA9-8C5E-DAFE670DCB42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'GRAFICAS II 4TRIM'!$A$100:$A$103</c:f>
              <c:strCache>
                <c:ptCount val="4"/>
                <c:pt idx="0">
                  <c:v>BUENO</c:v>
                </c:pt>
                <c:pt idx="1">
                  <c:v>MALO</c:v>
                </c:pt>
                <c:pt idx="2">
                  <c:v>EXCELENTE</c:v>
                </c:pt>
                <c:pt idx="3">
                  <c:v>REGULAR</c:v>
                </c:pt>
              </c:strCache>
            </c:strRef>
          </c:cat>
          <c:val>
            <c:numRef>
              <c:f>'GRAFICAS II 4TRIM'!$B$100:$B$103</c:f>
              <c:numCache>
                <c:formatCode>0%</c:formatCode>
                <c:ptCount val="4"/>
                <c:pt idx="0">
                  <c:v>6.8181818181818177E-2</c:v>
                </c:pt>
                <c:pt idx="1">
                  <c:v>2.2727272727272728E-2</c:v>
                </c:pt>
                <c:pt idx="2">
                  <c:v>0.88636363636363635</c:v>
                </c:pt>
                <c:pt idx="3">
                  <c:v>2.2727272727272728E-2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73A-4BA9-8C5E-DAFE670DCB42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SATISFACCIÓN DE LA </a:t>
            </a:r>
          </a:p>
          <a:p>
            <a:pPr>
              <a:defRPr/>
            </a:pPr>
            <a:r>
              <a:rPr lang="en-US"/>
              <a:t>INFORMACIÓN</a:t>
            </a:r>
          </a:p>
        </c:rich>
      </c:tx>
      <c:layout>
        <c:manualLayout>
          <c:xMode val="edge"/>
          <c:yMode val="edge"/>
          <c:x val="0"/>
          <c:y val="7.4074074074074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055555555555558E-2"/>
          <c:y val="0.37239574219889182"/>
          <c:w val="0.81388888888888888"/>
          <c:h val="0.58761592300962384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D53D-43B1-BDDC-330CF4F1777C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D53D-43B1-BDDC-330CF4F1777C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D53D-43B1-BDDC-330CF4F1777C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D53D-43B1-BDDC-330CF4F1777C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D53D-43B1-BDDC-330CF4F1777C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O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D53D-43B1-BDDC-330CF4F1777C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'GRAFICAS II 4TRIM'!$A$123:$A$125</c:f>
              <c:strCache>
                <c:ptCount val="3"/>
                <c:pt idx="0">
                  <c:v>REGULAR</c:v>
                </c:pt>
                <c:pt idx="1">
                  <c:v>BUENO</c:v>
                </c:pt>
                <c:pt idx="2">
                  <c:v>EXCELENTE</c:v>
                </c:pt>
              </c:strCache>
            </c:strRef>
          </c:cat>
          <c:val>
            <c:numRef>
              <c:f>'GRAFICAS II 4TRIM'!$B$123:$B$125</c:f>
              <c:numCache>
                <c:formatCode>0%</c:formatCode>
                <c:ptCount val="3"/>
                <c:pt idx="0">
                  <c:v>4.6511627906976744E-2</c:v>
                </c:pt>
                <c:pt idx="1">
                  <c:v>0.16279069767441862</c:v>
                </c:pt>
                <c:pt idx="2">
                  <c:v>0.79069767441860461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53D-43B1-BDDC-330CF4F1777C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DE8F55E-3564-59E0-6AB4-0A68F599327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2C491CA-AD82-21DA-B6AF-104C3C64927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5CE21-4FFD-43E4-9BE1-44B69E389DE4}" type="datetimeFigureOut">
              <a:rPr lang="es-CO" smtClean="0"/>
              <a:t>10/09/2024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4018EA8-D50D-6048-06A1-98CC923A5F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F885154-3EB1-CC47-4591-C970E8A909C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5897CF-0428-44F3-9C91-0685A4FB6EB6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00616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922612E-6850-EB64-7A5C-5EA657FB3BF1}"/>
              </a:ext>
            </a:extLst>
          </p:cNvPr>
          <p:cNvSpPr/>
          <p:nvPr userDrawn="1"/>
        </p:nvSpPr>
        <p:spPr>
          <a:xfrm>
            <a:off x="1" y="807474"/>
            <a:ext cx="12192000" cy="5243051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aphicFrame>
        <p:nvGraphicFramePr>
          <p:cNvPr id="8" name="Objeto 7">
            <a:extLst>
              <a:ext uri="{FF2B5EF4-FFF2-40B4-BE49-F238E27FC236}">
                <a16:creationId xmlns:a16="http://schemas.microsoft.com/office/drawing/2014/main" id="{DA159B6A-997A-F0A2-8EB7-D0CB4EA53B33}"/>
              </a:ext>
            </a:extLst>
          </p:cNvPr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1918973"/>
              </p:ext>
            </p:extLst>
          </p:nvPr>
        </p:nvGraphicFramePr>
        <p:xfrm>
          <a:off x="5759054" y="6203950"/>
          <a:ext cx="673894" cy="12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" r:id="rId3" imgW="535190" imgH="127039" progId="">
                  <p:embed/>
                </p:oleObj>
              </mc:Choice>
              <mc:Fallback>
                <p:oleObj r:id="rId3" imgW="535190" imgH="127039" progId="">
                  <p:embed/>
                  <p:pic>
                    <p:nvPicPr>
                      <p:cNvPr id="3" name="Objeto 2">
                        <a:extLst>
                          <a:ext uri="{FF2B5EF4-FFF2-40B4-BE49-F238E27FC236}">
                            <a16:creationId xmlns:a16="http://schemas.microsoft.com/office/drawing/2014/main" id="{DA159B6A-997A-F0A2-8EB7-D0CB4EA53B3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59054" y="6203950"/>
                        <a:ext cx="673894" cy="127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5255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AD64394-963E-D625-32AA-BDFC76B6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10/09/2024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0F68054-34D7-9279-DFD5-715512BF4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916C35A-4761-CBE9-49AD-2C3A4928C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72060BE-AE90-5656-39A8-63C7ED29B6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707" y="1991033"/>
            <a:ext cx="2576585" cy="263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6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C092A5-DE25-767F-031F-CE0639A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1259010-DBE2-D34D-D879-AC7A1D283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28C31B2-286A-C9C4-E01D-E40D72576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A6FAC-9192-436B-870E-80DDE60983C7}" type="datetimeFigureOut">
              <a:rPr lang="es-CO" smtClean="0"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1D1DDB-6CC7-9360-8F7F-08FF87C5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C3D685-36E9-396E-8492-722E755F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CBB0B-5D0C-43FE-9043-22172208F6F8}" type="slidenum">
              <a:rPr lang="es-CO" smtClean="0"/>
              <a:t>‹Nº›</a:t>
            </a:fld>
            <a:endParaRPr lang="es-CO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37FA532-18E3-99F1-B2AA-2D392B8168B1}"/>
              </a:ext>
            </a:extLst>
          </p:cNvPr>
          <p:cNvSpPr txBox="1"/>
          <p:nvPr userDrawn="1"/>
        </p:nvSpPr>
        <p:spPr>
          <a:xfrm>
            <a:off x="5169307" y="6642808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1" dirty="0">
                <a:solidFill>
                  <a:schemeClr val="bg1"/>
                </a:solidFill>
                <a:latin typeface="Nunito Sans" pitchFamily="2" charset="77"/>
              </a:rPr>
              <a:t>www. defensacivil.gov.co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1F89880-072C-AF37-4CA1-3993C17ECF1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" y="0"/>
            <a:ext cx="12191733" cy="6858148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2C44AF7-B6FD-96D5-4922-9EDEB69F2D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030" y="242014"/>
            <a:ext cx="652969" cy="652969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337FA532-18E3-99F1-B2AA-2D392B8168B1}"/>
              </a:ext>
            </a:extLst>
          </p:cNvPr>
          <p:cNvSpPr txBox="1"/>
          <p:nvPr userDrawn="1"/>
        </p:nvSpPr>
        <p:spPr>
          <a:xfrm>
            <a:off x="5169307" y="6638759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100" b="0" dirty="0">
                <a:solidFill>
                  <a:schemeClr val="bg1"/>
                </a:solidFill>
                <a:latin typeface="Nunito Sans" pitchFamily="2" charset="77"/>
              </a:rPr>
              <a:t>www. defensacivil.gov.co</a:t>
            </a:r>
          </a:p>
        </p:txBody>
      </p:sp>
    </p:spTree>
    <p:extLst>
      <p:ext uri="{BB962C8B-B14F-4D97-AF65-F5344CB8AC3E}">
        <p14:creationId xmlns:p14="http://schemas.microsoft.com/office/powerpoint/2010/main" val="35722071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D0CCB-4FFD-D76C-2516-7E388FCA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E21056-E582-22D1-6201-8C5FC793E5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Nunito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7EB76F7-CED7-0277-AFCB-6886CB518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C8B0CA-24C5-6F63-CBFA-9062B6F26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53FA383-2ECC-136F-2454-358FD4FC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52379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A0128F-3548-EBBF-BD29-1EB1D2457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611771-8F44-52FC-9741-53E17FE37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A0D0EFA-890A-CDAE-F1B6-CDA7C84A4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03C958-22C5-59D4-D584-C88407A5F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441F80-8960-189A-2E8E-15505E6A0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3B05C927-FCF5-0132-3B83-3AA55DB686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6" y="0"/>
            <a:ext cx="12191733" cy="6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9703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31F210-8371-C703-B82E-47C593C7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15A348-98B3-3879-5E17-CB0127E648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F33D3A-1132-9B1A-B962-CD60ABDB6F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E0D49E-7178-69A3-8F58-4D4C48A6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5CC090-A935-39EC-1352-2703D7774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9F37035-180E-0152-1228-EECA44274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266938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CAB338-F339-66BE-83C6-7A3F6FECC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9935FC1-EFEA-9E70-C955-E0F46AFA9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Nunito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2A0A90-FD8F-D098-9E3C-8B3903C7EA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0F47486-611C-6371-6BFF-C8AADB90A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Nunito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5A5BFE2-9B56-F9FE-1317-1698B3D8A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58251A3-C7BF-3DF9-1006-6349C94FA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44687DF-C287-0B90-0384-AC46566F9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B92D22D-0268-7F05-56E0-5963F89C2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573337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5FE461-F01D-222B-4C7C-57D2AA865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CFB908D-19D2-F83C-4039-D58C06ECA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7D68EF-BFF2-A72E-07EE-5E72D7A4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38FE25A-BF2A-CF99-7E87-C956434B7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1424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B9DC9B7-1E4F-7D26-4BD7-745061F4E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5816B9-11D6-2A5A-0FD1-DB0FC94DB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A788D0-F4D3-2B6C-9239-17F58235B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2749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11F9C-4982-DC10-47A7-6087D7976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2D4D84-B18F-DC4C-91BD-C2D2452F6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Nunito" pitchFamily="2" charset="0"/>
              </a:defRPr>
            </a:lvl1pPr>
            <a:lvl2pPr>
              <a:defRPr sz="2800">
                <a:latin typeface="Nunito" pitchFamily="2" charset="0"/>
              </a:defRPr>
            </a:lvl2pPr>
            <a:lvl3pPr>
              <a:defRPr sz="2400">
                <a:latin typeface="Nunito" pitchFamily="2" charset="0"/>
              </a:defRPr>
            </a:lvl3pPr>
            <a:lvl4pPr>
              <a:defRPr sz="2000">
                <a:latin typeface="Nunito" pitchFamily="2" charset="0"/>
              </a:defRPr>
            </a:lvl4pPr>
            <a:lvl5pPr>
              <a:defRPr sz="2000">
                <a:latin typeface="Nunito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14A5BCA-21FB-4F80-5D90-71B92FADA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Nunito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C4DC66-6DB7-E14E-1352-1E2E2ED4E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AEA652-EF40-005F-FF90-AD253E40D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9AB725-99AA-BB55-8E39-F039EB14A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0964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65C95-5503-7D88-003E-0E2E5F911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3AC4D1E-48F0-A1F3-F9C4-7B875CE887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Nunito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1F0E517-DE99-33E7-2751-3A45597C88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Nunito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892408-C707-58E8-CE35-B1C506B77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65293AC-92C2-E7E4-0ECB-1F609042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AB57530-0A48-7CB0-27F9-91E065538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26661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05C3E2-E170-9268-25A1-AE60BCD4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DC4665-0C8C-E09A-7C93-4DB3CB0A6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63F176-85B0-9D54-437B-996F56A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9FF4C6-8C08-CBB4-3CE2-59E6FA53D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D7E2D5-E6C7-D872-FB2D-BAF97048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280545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BAB6635-A1FA-05FB-BAB0-2B865D525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latin typeface="Nunito" pitchFamily="2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6005000-C67B-39FC-C963-1BE222E2F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latin typeface="Nunito" pitchFamily="2" charset="0"/>
              </a:defRPr>
            </a:lvl1pPr>
            <a:lvl2pPr>
              <a:defRPr>
                <a:latin typeface="Nunito" pitchFamily="2" charset="0"/>
              </a:defRPr>
            </a:lvl2pPr>
            <a:lvl3pPr>
              <a:defRPr>
                <a:latin typeface="Nunito" pitchFamily="2" charset="0"/>
              </a:defRPr>
            </a:lvl3pPr>
            <a:lvl4pPr>
              <a:defRPr>
                <a:latin typeface="Nunito" pitchFamily="2" charset="0"/>
              </a:defRPr>
            </a:lvl4pPr>
            <a:lvl5pPr>
              <a:defRPr>
                <a:latin typeface="Nunito" pitchFamily="2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77B06B-FF69-1B1F-5058-EED75F49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1E3432-7CD9-B690-69AF-9AB3EC20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0FBBF71-D1BB-B37A-0A5C-4B7A1432A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22654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842174-351A-5C35-E775-1CDC59E1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D2E68F-9A0D-D89E-ED06-73EDB9E63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A95696-420C-C45E-6F3E-ED258E8D8B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Nunito" pitchFamily="2" charset="0"/>
              </a:defRPr>
            </a:lvl1pPr>
          </a:lstStyle>
          <a:p>
            <a:fld id="{856A6FAC-9192-436B-870E-80DDE60983C7}" type="datetimeFigureOut">
              <a:rPr lang="es-CO" smtClean="0"/>
              <a:pPr/>
              <a:t>10/09/2024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EF4216-2A8E-0656-28FD-6CAD51853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Nunito" pitchFamily="2" charset="0"/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FEC2FF-6B1B-D345-F657-95FAADED47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Nunito" pitchFamily="2" charset="0"/>
              </a:defRPr>
            </a:lvl1pPr>
          </a:lstStyle>
          <a:p>
            <a:fld id="{C74CBB0B-5D0C-43FE-9043-22172208F6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26068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0" r:id="rId3"/>
    <p:sldLayoutId id="2147483651" r:id="rId4"/>
    <p:sldLayoutId id="2147483650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Nunito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Nunito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Nunito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Nunito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Nunito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Nunito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091FBBC3-3FB2-927D-DEBE-DAB75C8ABBE9}"/>
              </a:ext>
            </a:extLst>
          </p:cNvPr>
          <p:cNvSpPr txBox="1"/>
          <p:nvPr/>
        </p:nvSpPr>
        <p:spPr>
          <a:xfrm>
            <a:off x="3891116" y="5033297"/>
            <a:ext cx="4409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>
                <a:solidFill>
                  <a:srgbClr val="4D4D4D"/>
                </a:solidFill>
                <a:latin typeface="Nunito Sans" pitchFamily="2" charset="0"/>
              </a:rPr>
              <a:t>Dirección General</a:t>
            </a:r>
          </a:p>
          <a:p>
            <a:pPr algn="ctr"/>
            <a:r>
              <a:rPr lang="es-ES" sz="1200" b="1" dirty="0">
                <a:solidFill>
                  <a:srgbClr val="4D4D4D"/>
                </a:solidFill>
                <a:latin typeface="Nunito Sans" pitchFamily="2" charset="0"/>
              </a:rPr>
              <a:t> </a:t>
            </a:r>
            <a:r>
              <a:rPr lang="es-ES" sz="1200" kern="1100" spc="230" dirty="0">
                <a:solidFill>
                  <a:srgbClr val="4D4D4D"/>
                </a:solidFill>
                <a:latin typeface="Nunito Sans" pitchFamily="2" charset="0"/>
              </a:rPr>
              <a:t>Defensa Civil Colombiana</a:t>
            </a:r>
            <a:endParaRPr lang="es-CO" sz="1200" kern="1100" spc="230" dirty="0">
              <a:solidFill>
                <a:srgbClr val="4D4D4D"/>
              </a:solidFill>
              <a:latin typeface="Nunito San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096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3ED4369D-6414-318E-76F7-57BE0461DE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1939" y="2409825"/>
            <a:ext cx="8889024" cy="1870563"/>
          </a:xfrm>
        </p:spPr>
        <p:txBody>
          <a:bodyPr>
            <a:noAutofit/>
          </a:bodyPr>
          <a:lstStyle/>
          <a:p>
            <a:r>
              <a:rPr lang="es-ES" sz="3600" b="1" dirty="0">
                <a:solidFill>
                  <a:schemeClr val="bg1"/>
                </a:solidFill>
                <a:latin typeface="Nunito" pitchFamily="2" charset="0"/>
              </a:rPr>
              <a:t>RESULTADOS MEDICIÓN DE LA PERCEPCIÓN DE USUARIOS EN LA VENTANILLA DE ATENCIÓN</a:t>
            </a:r>
            <a:br>
              <a:rPr lang="es-ES" sz="3600" b="1" dirty="0">
                <a:solidFill>
                  <a:schemeClr val="bg1"/>
                </a:solidFill>
                <a:latin typeface="Nunito" pitchFamily="2" charset="0"/>
              </a:rPr>
            </a:br>
            <a:r>
              <a:rPr lang="es-ES" sz="3600" b="1" dirty="0">
                <a:solidFill>
                  <a:schemeClr val="bg1"/>
                </a:solidFill>
                <a:latin typeface="Nunito" pitchFamily="2" charset="0"/>
              </a:rPr>
              <a:t>II CUATRIMESTRE - 2024</a:t>
            </a:r>
            <a:endParaRPr lang="es-CO" sz="3600" b="1" dirty="0">
              <a:solidFill>
                <a:schemeClr val="bg1"/>
              </a:solidFill>
              <a:latin typeface="Nunito" pitchFamily="2" charset="0"/>
            </a:endParaRPr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EC51C00C-A2EC-166D-8C38-064679257AF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91088" y="6203950"/>
          <a:ext cx="3133725" cy="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r:id="rId3" imgW="1774652" imgH="0" progId="">
                  <p:embed/>
                </p:oleObj>
              </mc:Choice>
              <mc:Fallback>
                <p:oleObj r:id="rId3" imgW="1774652" imgH="0" progId="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EC51C00C-A2EC-166D-8C38-064679257A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91088" y="6203950"/>
                        <a:ext cx="3133725" cy="9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2975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6780CA24-880E-422A-8254-626A6F534FE1}"/>
              </a:ext>
            </a:extLst>
          </p:cNvPr>
          <p:cNvSpPr txBox="1"/>
          <p:nvPr/>
        </p:nvSpPr>
        <p:spPr>
          <a:xfrm>
            <a:off x="1937238" y="357485"/>
            <a:ext cx="7614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002060"/>
                </a:solidFill>
                <a:latin typeface="Nunito"/>
              </a:rPr>
              <a:t>Encuesta de percepción de la atención en ventanilla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11F9BF7A-B8B3-484C-9911-8F8E662CF0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6967223"/>
              </p:ext>
            </p:extLst>
          </p:nvPr>
        </p:nvGraphicFramePr>
        <p:xfrm>
          <a:off x="654660" y="1573823"/>
          <a:ext cx="4657725" cy="3780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73B9D3F8-F5CE-4873-ABE2-6E85188D6F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0624136"/>
              </p:ext>
            </p:extLst>
          </p:nvPr>
        </p:nvGraphicFramePr>
        <p:xfrm>
          <a:off x="5644662" y="1573823"/>
          <a:ext cx="6323868" cy="4157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A882FCD1-445A-43DB-A699-8E62B125EB20}"/>
              </a:ext>
            </a:extLst>
          </p:cNvPr>
          <p:cNvSpPr txBox="1"/>
          <p:nvPr/>
        </p:nvSpPr>
        <p:spPr>
          <a:xfrm>
            <a:off x="6096000" y="5957455"/>
            <a:ext cx="6042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>
                <a:latin typeface="Nunito" pitchFamily="2" charset="0"/>
              </a:rPr>
              <a:t>OTROS</a:t>
            </a:r>
            <a:r>
              <a:rPr lang="es-MX" sz="1200" dirty="0">
                <a:latin typeface="Nunito" pitchFamily="2" charset="0"/>
              </a:rPr>
              <a:t>: Solicitudes de información, uniformes, asesorías y citas con el Director Seccional)</a:t>
            </a:r>
            <a:endParaRPr lang="es-CO" sz="1200" dirty="0"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068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412A99FC-6AC8-492B-9C2C-93BBDE3C5A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4021594"/>
              </p:ext>
            </p:extLst>
          </p:nvPr>
        </p:nvGraphicFramePr>
        <p:xfrm>
          <a:off x="1231272" y="95391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FECCEDFF-5FB2-4E2B-B2DB-5C492CECCDC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5596395"/>
              </p:ext>
            </p:extLst>
          </p:nvPr>
        </p:nvGraphicFramePr>
        <p:xfrm>
          <a:off x="6096000" y="95391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313A0577-E8BD-45ED-8C4E-84DF2D4234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2050082"/>
              </p:ext>
            </p:extLst>
          </p:nvPr>
        </p:nvGraphicFramePr>
        <p:xfrm>
          <a:off x="967212" y="383187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B4883199-54DE-4384-951A-B64C7037314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4864788"/>
              </p:ext>
            </p:extLst>
          </p:nvPr>
        </p:nvGraphicFramePr>
        <p:xfrm>
          <a:off x="6227275" y="383187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0867C406-B683-462A-A186-C43B0FD4EB0C}"/>
              </a:ext>
            </a:extLst>
          </p:cNvPr>
          <p:cNvSpPr txBox="1"/>
          <p:nvPr/>
        </p:nvSpPr>
        <p:spPr>
          <a:xfrm>
            <a:off x="1889969" y="194034"/>
            <a:ext cx="7614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accent1">
                    <a:lumMod val="50000"/>
                  </a:schemeClr>
                </a:solidFill>
                <a:latin typeface="Nunito"/>
              </a:rPr>
              <a:t>Encuesta de percepción de la atención en ventanilla</a:t>
            </a:r>
          </a:p>
        </p:txBody>
      </p:sp>
    </p:spTree>
    <p:extLst>
      <p:ext uri="{BB962C8B-B14F-4D97-AF65-F5344CB8AC3E}">
        <p14:creationId xmlns:p14="http://schemas.microsoft.com/office/powerpoint/2010/main" val="60512552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OBIERNO DEL CAMBIO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3965</TotalTime>
  <Words>122</Words>
  <Application>Microsoft Office PowerPoint</Application>
  <PresentationFormat>Panorámica</PresentationFormat>
  <Paragraphs>34</Paragraphs>
  <Slides>4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4</vt:i4>
      </vt:variant>
    </vt:vector>
  </HeadingPairs>
  <TitlesOfParts>
    <vt:vector size="10" baseType="lpstr">
      <vt:lpstr>Arial</vt:lpstr>
      <vt:lpstr>Nunito</vt:lpstr>
      <vt:lpstr>Helvetica</vt:lpstr>
      <vt:lpstr>Nunito Sans</vt:lpstr>
      <vt:lpstr>Calibri</vt:lpstr>
      <vt:lpstr>Tema de Office</vt:lpstr>
      <vt:lpstr>Presentación de PowerPoint</vt:lpstr>
      <vt:lpstr>RESULTADOS MEDICIÓN DE LA PERCEPCIÓN DE USUARIOS EN LA VENTANILLA DE ATENCIÓN II CUATRIMESTRE - 2024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William Camilo  Baracaldo Godoy</dc:creator>
  <cp:lastModifiedBy>Carmen Alicia Rubio Leon</cp:lastModifiedBy>
  <cp:revision>168</cp:revision>
  <dcterms:created xsi:type="dcterms:W3CDTF">2023-05-08T00:34:42Z</dcterms:created>
  <dcterms:modified xsi:type="dcterms:W3CDTF">2024-09-10T20:51:03Z</dcterms:modified>
</cp:coreProperties>
</file>