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57588-B742-401A-A107-F50A1FDEFB55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8AED34-F63C-4123-B7A1-5D76490E43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43289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8AED34-F63C-4123-B7A1-5D76490E43E0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558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47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86522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86276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837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176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44488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99268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42817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1207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55414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187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B3A4AF-376A-48BF-87FA-B3685023DF12}" type="datetimeFigureOut">
              <a:rPr lang="es-CO" smtClean="0"/>
              <a:t>12/05/2023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A8B28-32EA-4BDD-90AF-1EAD8117BEE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732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10 Grupo"/>
          <p:cNvGrpSpPr/>
          <p:nvPr/>
        </p:nvGrpSpPr>
        <p:grpSpPr>
          <a:xfrm>
            <a:off x="886350" y="332656"/>
            <a:ext cx="7485803" cy="5185524"/>
            <a:chOff x="400845" y="1062876"/>
            <a:chExt cx="7485803" cy="5185524"/>
          </a:xfrm>
        </p:grpSpPr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6479580" y="1459167"/>
              <a:ext cx="1307130" cy="1217256"/>
            </a:xfrm>
            <a:prstGeom prst="ellipse">
              <a:avLst/>
            </a:prstGeom>
            <a:noFill/>
            <a:ln w="9525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endParaRPr lang="es-CO"/>
            </a:p>
          </p:txBody>
        </p:sp>
        <p:sp>
          <p:nvSpPr>
            <p:cNvPr id="13" name="Text Box 11"/>
            <p:cNvSpPr txBox="1">
              <a:spLocks noChangeArrowheads="1"/>
            </p:cNvSpPr>
            <p:nvPr/>
          </p:nvSpPr>
          <p:spPr bwMode="auto">
            <a:xfrm>
              <a:off x="2947321" y="1062876"/>
              <a:ext cx="2291302" cy="402357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b="1">
                  <a:solidFill>
                    <a:srgbClr val="000000"/>
                  </a:solidFill>
                  <a:latin typeface="Arial" pitchFamily="34" charset="0"/>
                </a:rPr>
                <a:t>CONSEJO DIRECTIVO</a:t>
              </a:r>
              <a:endParaRPr lang="es-CO" sz="1000">
                <a:latin typeface="Arial" pitchFamily="34" charset="0"/>
              </a:endParaRPr>
            </a:p>
          </p:txBody>
        </p:sp>
        <p:sp>
          <p:nvSpPr>
            <p:cNvPr id="14" name="Text Box 12"/>
            <p:cNvSpPr txBox="1">
              <a:spLocks noChangeArrowheads="1"/>
            </p:cNvSpPr>
            <p:nvPr/>
          </p:nvSpPr>
          <p:spPr bwMode="auto">
            <a:xfrm>
              <a:off x="1854247" y="2359968"/>
              <a:ext cx="1766070" cy="431100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OFICINA ASESORA </a:t>
              </a:r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 JURIDICA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5" name="Text Box 13"/>
            <p:cNvSpPr txBox="1">
              <a:spLocks noChangeArrowheads="1"/>
            </p:cNvSpPr>
            <p:nvPr/>
          </p:nvSpPr>
          <p:spPr bwMode="auto">
            <a:xfrm>
              <a:off x="4587286" y="2351027"/>
              <a:ext cx="1803465" cy="440041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latin typeface="Arial" pitchFamily="34" charset="0"/>
                </a:rPr>
                <a:t>OFICINA DE CONTROL </a:t>
              </a:r>
              <a:r>
                <a:rPr lang="es-CO" sz="1000" dirty="0" smtClean="0">
                  <a:latin typeface="Arial" pitchFamily="34" charset="0"/>
                </a:rPr>
                <a:t>INTERNO</a:t>
              </a:r>
              <a:endParaRPr lang="es-MX" sz="1000" dirty="0">
                <a:latin typeface="Arial" pitchFamily="34" charset="0"/>
              </a:endParaRPr>
            </a:p>
          </p:txBody>
        </p:sp>
        <p:sp>
          <p:nvSpPr>
            <p:cNvPr id="16" name="Text Box 14"/>
            <p:cNvSpPr txBox="1">
              <a:spLocks noChangeArrowheads="1"/>
            </p:cNvSpPr>
            <p:nvPr/>
          </p:nvSpPr>
          <p:spPr bwMode="auto">
            <a:xfrm>
              <a:off x="1888377" y="2944499"/>
              <a:ext cx="1766070" cy="492157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latin typeface="Arial" pitchFamily="34" charset="0"/>
                </a:rPr>
                <a:t>OFICINA ASESORA DE  </a:t>
              </a:r>
              <a:r>
                <a:rPr lang="es-CO" sz="1000" dirty="0" smtClean="0">
                  <a:latin typeface="Arial" pitchFamily="34" charset="0"/>
                </a:rPr>
                <a:t>PLANEACION</a:t>
              </a:r>
              <a:endParaRPr lang="es-MX" sz="1000" dirty="0">
                <a:latin typeface="Arial" pitchFamily="34" charset="0"/>
              </a:endParaRP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00845" y="4618601"/>
              <a:ext cx="1365123" cy="657013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SUBDIRECCION ADMINISTRATIVA</a:t>
              </a:r>
            </a:p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Y </a:t>
              </a:r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FINANCIERA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8" name="Text Box 16"/>
            <p:cNvSpPr txBox="1">
              <a:spLocks noChangeArrowheads="1"/>
            </p:cNvSpPr>
            <p:nvPr/>
          </p:nvSpPr>
          <p:spPr bwMode="auto">
            <a:xfrm>
              <a:off x="6590504" y="4667834"/>
              <a:ext cx="1296144" cy="657013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SUBDIRECCION </a:t>
              </a:r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OPERATIVA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19" name="Text Box 17"/>
            <p:cNvSpPr txBox="1">
              <a:spLocks noChangeArrowheads="1"/>
            </p:cNvSpPr>
            <p:nvPr/>
          </p:nvSpPr>
          <p:spPr bwMode="auto">
            <a:xfrm>
              <a:off x="3156079" y="4643446"/>
              <a:ext cx="2154552" cy="657013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SUBDIRECCIÓN DE CAPACITACIÓN Y </a:t>
              </a:r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ENTRENAMIENTO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4086495" y="2187484"/>
              <a:ext cx="0" cy="2455962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1" name="Line 19"/>
            <p:cNvSpPr>
              <a:spLocks noChangeShapeType="1"/>
            </p:cNvSpPr>
            <p:nvPr/>
          </p:nvSpPr>
          <p:spPr bwMode="auto">
            <a:xfrm flipV="1">
              <a:off x="4086495" y="2575044"/>
              <a:ext cx="515650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2" name="Text Box 20"/>
            <p:cNvSpPr txBox="1">
              <a:spLocks noChangeArrowheads="1"/>
            </p:cNvSpPr>
            <p:nvPr/>
          </p:nvSpPr>
          <p:spPr bwMode="auto">
            <a:xfrm>
              <a:off x="2936936" y="1771545"/>
              <a:ext cx="2209713" cy="395566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 b="1" dirty="0">
                  <a:latin typeface="Arial" pitchFamily="34" charset="0"/>
                </a:rPr>
                <a:t>DIRECCION </a:t>
              </a:r>
              <a:r>
                <a:rPr lang="es-CO" sz="1000" b="1" dirty="0" smtClean="0">
                  <a:latin typeface="Arial" pitchFamily="34" charset="0"/>
                </a:rPr>
                <a:t>GENERAL</a:t>
              </a:r>
              <a:endParaRPr lang="es-MX" sz="1000" b="1" dirty="0">
                <a:latin typeface="Arial" pitchFamily="34" charset="0"/>
              </a:endParaRPr>
            </a:p>
          </p:txBody>
        </p:sp>
        <p:sp>
          <p:nvSpPr>
            <p:cNvPr id="23" name="Line 21"/>
            <p:cNvSpPr>
              <a:spLocks noChangeShapeType="1"/>
            </p:cNvSpPr>
            <p:nvPr/>
          </p:nvSpPr>
          <p:spPr bwMode="auto">
            <a:xfrm flipV="1">
              <a:off x="5146649" y="1999038"/>
              <a:ext cx="1314234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prstDash val="lgDashDot"/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4" name="Line 22"/>
            <p:cNvSpPr>
              <a:spLocks noChangeShapeType="1"/>
            </p:cNvSpPr>
            <p:nvPr/>
          </p:nvSpPr>
          <p:spPr bwMode="auto">
            <a:xfrm>
              <a:off x="4086495" y="1465233"/>
              <a:ext cx="0" cy="32329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5" name="Line 23"/>
            <p:cNvSpPr>
              <a:spLocks noChangeShapeType="1"/>
            </p:cNvSpPr>
            <p:nvPr/>
          </p:nvSpPr>
          <p:spPr bwMode="auto">
            <a:xfrm flipV="1">
              <a:off x="1122624" y="4452980"/>
              <a:ext cx="6115951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6" name="Line 24"/>
            <p:cNvSpPr>
              <a:spLocks noChangeShapeType="1"/>
            </p:cNvSpPr>
            <p:nvPr/>
          </p:nvSpPr>
          <p:spPr bwMode="auto">
            <a:xfrm>
              <a:off x="7240276" y="4436946"/>
              <a:ext cx="0" cy="235745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7" name="Line 25"/>
            <p:cNvSpPr>
              <a:spLocks noChangeShapeType="1"/>
            </p:cNvSpPr>
            <p:nvPr/>
          </p:nvSpPr>
          <p:spPr bwMode="auto">
            <a:xfrm>
              <a:off x="1120925" y="4448200"/>
              <a:ext cx="1700" cy="1629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8" name="Text Box 26"/>
            <p:cNvSpPr txBox="1">
              <a:spLocks noChangeArrowheads="1"/>
            </p:cNvSpPr>
            <p:nvPr/>
          </p:nvSpPr>
          <p:spPr bwMode="auto">
            <a:xfrm>
              <a:off x="6610463" y="1705335"/>
              <a:ext cx="1030066" cy="7486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CO" sz="1000">
                  <a:latin typeface="Arial" pitchFamily="34" charset="0"/>
                </a:rPr>
                <a:t>ORGANOS</a:t>
              </a:r>
            </a:p>
            <a:p>
              <a:pPr algn="ctr"/>
              <a:r>
                <a:rPr lang="es-CO" sz="1000">
                  <a:latin typeface="Arial" pitchFamily="34" charset="0"/>
                </a:rPr>
                <a:t>DE ASESORIA Y COORDINA CIÓN</a:t>
              </a:r>
            </a:p>
          </p:txBody>
        </p:sp>
        <p:sp>
          <p:nvSpPr>
            <p:cNvPr id="29" name="Line 27"/>
            <p:cNvSpPr>
              <a:spLocks noChangeShapeType="1"/>
            </p:cNvSpPr>
            <p:nvPr/>
          </p:nvSpPr>
          <p:spPr bwMode="auto">
            <a:xfrm flipV="1">
              <a:off x="3646252" y="2575044"/>
              <a:ext cx="440243" cy="1698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0" name="Line 28"/>
            <p:cNvSpPr>
              <a:spLocks noChangeShapeType="1"/>
            </p:cNvSpPr>
            <p:nvPr/>
          </p:nvSpPr>
          <p:spPr bwMode="auto">
            <a:xfrm flipV="1">
              <a:off x="3646252" y="3160523"/>
              <a:ext cx="440243" cy="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1" name="Line 29"/>
            <p:cNvSpPr>
              <a:spLocks noChangeShapeType="1"/>
            </p:cNvSpPr>
            <p:nvPr/>
          </p:nvSpPr>
          <p:spPr bwMode="auto">
            <a:xfrm>
              <a:off x="7238576" y="5324847"/>
              <a:ext cx="0" cy="266540"/>
            </a:xfrm>
            <a:prstGeom prst="line">
              <a:avLst/>
            </a:prstGeom>
            <a:noFill/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32" name="Text Box 30"/>
            <p:cNvSpPr txBox="1">
              <a:spLocks noChangeArrowheads="1"/>
            </p:cNvSpPr>
            <p:nvPr/>
          </p:nvSpPr>
          <p:spPr bwMode="auto">
            <a:xfrm>
              <a:off x="6662512" y="5591387"/>
              <a:ext cx="1224136" cy="657013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s-MX" sz="1000" dirty="0" smtClean="0">
                  <a:solidFill>
                    <a:srgbClr val="000000"/>
                  </a:solidFill>
                  <a:latin typeface="Arial" pitchFamily="34" charset="0"/>
                </a:rPr>
                <a:t>25 </a:t>
              </a:r>
              <a:r>
                <a:rPr lang="es-CO" sz="1000" dirty="0">
                  <a:solidFill>
                    <a:srgbClr val="000000"/>
                  </a:solidFill>
                  <a:latin typeface="Arial" pitchFamily="34" charset="0"/>
                </a:rPr>
                <a:t>DIRECCIONES</a:t>
              </a:r>
            </a:p>
            <a:p>
              <a:pPr algn="ctr"/>
              <a:r>
                <a:rPr lang="es-CO" sz="1000" dirty="0" smtClean="0">
                  <a:solidFill>
                    <a:srgbClr val="000000"/>
                  </a:solidFill>
                  <a:latin typeface="Arial" pitchFamily="34" charset="0"/>
                </a:rPr>
                <a:t>SECCIONALES</a:t>
              </a:r>
              <a:endParaRPr lang="es-MX" sz="1000" dirty="0">
                <a:solidFill>
                  <a:srgbClr val="000000"/>
                </a:solidFill>
                <a:latin typeface="Arial" pitchFamily="34" charset="0"/>
              </a:endParaRPr>
            </a:p>
          </p:txBody>
        </p:sp>
      </p:grp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478101" y="4734559"/>
            <a:ext cx="1933660" cy="1446550"/>
          </a:xfrm>
          <a:prstGeom prst="rect">
            <a:avLst/>
          </a:prstGeom>
          <a:noFill/>
          <a:ln w="9525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es-ES" sz="1100" b="1" dirty="0" smtClean="0"/>
              <a:t>GRUPOS DE TRABAJO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Administrativo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Financiero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Gestión del Talento Humano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Administración de Servicios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Almacén </a:t>
            </a:r>
            <a:endParaRPr lang="es-ES" sz="1100" dirty="0"/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Orientación Ciudadana y Gestión Documental</a:t>
            </a:r>
            <a:endParaRPr lang="es-ES" sz="1100" dirty="0"/>
          </a:p>
        </p:txBody>
      </p:sp>
      <p:sp>
        <p:nvSpPr>
          <p:cNvPr id="39" name="Text Box 13"/>
          <p:cNvSpPr txBox="1">
            <a:spLocks noChangeArrowheads="1"/>
          </p:cNvSpPr>
          <p:nvPr/>
        </p:nvSpPr>
        <p:spPr bwMode="auto">
          <a:xfrm>
            <a:off x="2339752" y="2852462"/>
            <a:ext cx="1803465" cy="720080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 smtClean="0">
                <a:latin typeface="Arial" pitchFamily="34" charset="0"/>
              </a:rPr>
              <a:t>OFICINA ASESORA DE TECNOLOGÍAS DE LA INFORMACIÓN Y LAS COMUNICACIONES</a:t>
            </a:r>
            <a:endParaRPr lang="es-MX" sz="1000" dirty="0">
              <a:latin typeface="Arial" pitchFamily="34" charset="0"/>
            </a:endParaRPr>
          </a:p>
        </p:txBody>
      </p:sp>
      <p:sp>
        <p:nvSpPr>
          <p:cNvPr id="40" name="Line 19"/>
          <p:cNvSpPr>
            <a:spLocks noChangeShapeType="1"/>
          </p:cNvSpPr>
          <p:nvPr/>
        </p:nvSpPr>
        <p:spPr bwMode="auto">
          <a:xfrm flipV="1">
            <a:off x="4139952" y="3212502"/>
            <a:ext cx="412742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1" name="Line 29"/>
          <p:cNvSpPr>
            <a:spLocks noChangeShapeType="1"/>
          </p:cNvSpPr>
          <p:nvPr/>
        </p:nvSpPr>
        <p:spPr bwMode="auto">
          <a:xfrm>
            <a:off x="3203848" y="4797626"/>
            <a:ext cx="0" cy="19587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2" name="Text Box 30"/>
          <p:cNvSpPr txBox="1">
            <a:spLocks noChangeArrowheads="1"/>
          </p:cNvSpPr>
          <p:nvPr/>
        </p:nvSpPr>
        <p:spPr bwMode="auto">
          <a:xfrm>
            <a:off x="2645455" y="5013650"/>
            <a:ext cx="1278474" cy="657013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 smtClean="0">
                <a:solidFill>
                  <a:srgbClr val="000000"/>
                </a:solidFill>
                <a:latin typeface="Arial" pitchFamily="34" charset="0"/>
              </a:rPr>
              <a:t>Dirección Escuela de Capacitación y Entrenamiento Funza</a:t>
            </a:r>
            <a:endParaRPr lang="es-MX" sz="1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3" name="Line 29"/>
          <p:cNvSpPr>
            <a:spLocks noChangeShapeType="1"/>
          </p:cNvSpPr>
          <p:nvPr/>
        </p:nvSpPr>
        <p:spPr bwMode="auto">
          <a:xfrm>
            <a:off x="4644008" y="4570238"/>
            <a:ext cx="0" cy="227387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4" name="Text Box 30"/>
          <p:cNvSpPr txBox="1">
            <a:spLocks noChangeArrowheads="1"/>
          </p:cNvSpPr>
          <p:nvPr/>
        </p:nvSpPr>
        <p:spPr bwMode="auto">
          <a:xfrm>
            <a:off x="5425913" y="5013650"/>
            <a:ext cx="1378335" cy="657013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>
                <a:solidFill>
                  <a:srgbClr val="000000"/>
                </a:solidFill>
                <a:latin typeface="Arial" pitchFamily="34" charset="0"/>
              </a:rPr>
              <a:t>Dirección Escuela de Capacitación y Entrenamiento </a:t>
            </a:r>
            <a:r>
              <a:rPr lang="es-CO" sz="1000" dirty="0" smtClean="0">
                <a:solidFill>
                  <a:srgbClr val="000000"/>
                </a:solidFill>
                <a:latin typeface="Arial" pitchFamily="34" charset="0"/>
              </a:rPr>
              <a:t>Barrancabermeja</a:t>
            </a:r>
            <a:endParaRPr lang="es-MX" sz="1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5" name="Line 29"/>
          <p:cNvSpPr>
            <a:spLocks noChangeShapeType="1"/>
          </p:cNvSpPr>
          <p:nvPr/>
        </p:nvSpPr>
        <p:spPr bwMode="auto">
          <a:xfrm flipH="1">
            <a:off x="4644008" y="4797626"/>
            <a:ext cx="0" cy="211727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6" name="Text Box 30"/>
          <p:cNvSpPr txBox="1">
            <a:spLocks noChangeArrowheads="1"/>
          </p:cNvSpPr>
          <p:nvPr/>
        </p:nvSpPr>
        <p:spPr bwMode="auto">
          <a:xfrm>
            <a:off x="3969953" y="5013650"/>
            <a:ext cx="1394135" cy="657013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>
                <a:solidFill>
                  <a:srgbClr val="000000"/>
                </a:solidFill>
                <a:latin typeface="Arial" pitchFamily="34" charset="0"/>
              </a:rPr>
              <a:t>Dirección Escuela de Capacitación y Entrenamiento Mariquita</a:t>
            </a:r>
            <a:endParaRPr lang="es-MX" sz="1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7" name="Line 23"/>
          <p:cNvSpPr>
            <a:spLocks noChangeShapeType="1"/>
          </p:cNvSpPr>
          <p:nvPr/>
        </p:nvSpPr>
        <p:spPr bwMode="auto">
          <a:xfrm flipV="1">
            <a:off x="3212683" y="4797626"/>
            <a:ext cx="2799478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8" name="Line 29"/>
          <p:cNvSpPr>
            <a:spLocks noChangeShapeType="1"/>
          </p:cNvSpPr>
          <p:nvPr/>
        </p:nvSpPr>
        <p:spPr bwMode="auto">
          <a:xfrm flipH="1">
            <a:off x="6012160" y="4797626"/>
            <a:ext cx="0" cy="21602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49" name="Text Box 13"/>
          <p:cNvSpPr txBox="1">
            <a:spLocks noChangeArrowheads="1"/>
          </p:cNvSpPr>
          <p:nvPr/>
        </p:nvSpPr>
        <p:spPr bwMode="auto">
          <a:xfrm>
            <a:off x="5076056" y="2474209"/>
            <a:ext cx="1803465" cy="512997"/>
          </a:xfrm>
          <a:prstGeom prst="rect">
            <a:avLst/>
          </a:prstGeom>
          <a:noFill/>
          <a:ln w="9525">
            <a:solidFill>
              <a:srgbClr val="CC3300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s-CO" sz="1000" dirty="0">
                <a:latin typeface="Arial" pitchFamily="34" charset="0"/>
              </a:rPr>
              <a:t>OFICINA DE CONTROL </a:t>
            </a:r>
            <a:r>
              <a:rPr lang="es-CO" sz="1000" dirty="0" smtClean="0">
                <a:latin typeface="Arial" pitchFamily="34" charset="0"/>
              </a:rPr>
              <a:t>INTERNO DISCIPLINARIO</a:t>
            </a:r>
            <a:endParaRPr lang="es-MX" sz="1000" dirty="0">
              <a:latin typeface="Arial" pitchFamily="34" charset="0"/>
            </a:endParaRPr>
          </a:p>
        </p:txBody>
      </p:sp>
      <p:sp>
        <p:nvSpPr>
          <p:cNvPr id="50" name="Line 19"/>
          <p:cNvSpPr>
            <a:spLocks noChangeShapeType="1"/>
          </p:cNvSpPr>
          <p:nvPr/>
        </p:nvSpPr>
        <p:spPr bwMode="auto">
          <a:xfrm flipV="1">
            <a:off x="4591306" y="2708920"/>
            <a:ext cx="484750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38" name="Text Box 35"/>
          <p:cNvSpPr txBox="1">
            <a:spLocks noChangeArrowheads="1"/>
          </p:cNvSpPr>
          <p:nvPr/>
        </p:nvSpPr>
        <p:spPr bwMode="auto">
          <a:xfrm>
            <a:off x="2483768" y="5837326"/>
            <a:ext cx="1496348" cy="769441"/>
          </a:xfrm>
          <a:prstGeom prst="rect">
            <a:avLst/>
          </a:prstGeom>
          <a:noFill/>
          <a:ln w="9525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es-ES" sz="1100" b="1" dirty="0" smtClean="0"/>
              <a:t>GRUPOS DE TRABAJO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Académico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Administrativo y Financiero</a:t>
            </a:r>
          </a:p>
        </p:txBody>
      </p:sp>
      <p:sp>
        <p:nvSpPr>
          <p:cNvPr id="51" name="Text Box 35"/>
          <p:cNvSpPr txBox="1">
            <a:spLocks noChangeArrowheads="1"/>
          </p:cNvSpPr>
          <p:nvPr/>
        </p:nvSpPr>
        <p:spPr bwMode="auto">
          <a:xfrm>
            <a:off x="6453045" y="5796388"/>
            <a:ext cx="1991568" cy="769441"/>
          </a:xfrm>
          <a:prstGeom prst="rect">
            <a:avLst/>
          </a:prstGeom>
          <a:noFill/>
          <a:ln w="9525">
            <a:solidFill>
              <a:srgbClr val="C00000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 algn="ctr"/>
            <a:r>
              <a:rPr lang="es-ES" sz="1100" b="1" dirty="0" smtClean="0"/>
              <a:t>GRUPOS DE TRABAJO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Prevención y Acción Integral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Operador de </a:t>
            </a:r>
            <a:r>
              <a:rPr lang="es-ES" sz="1100" dirty="0" smtClean="0"/>
              <a:t>Comunicaciones</a:t>
            </a:r>
          </a:p>
          <a:p>
            <a:pPr lvl="0">
              <a:buFont typeface="Arial" pitchFamily="34" charset="0"/>
              <a:buChar char="•"/>
            </a:pPr>
            <a:r>
              <a:rPr lang="es-ES" sz="1100" dirty="0" smtClean="0"/>
              <a:t>Grupo de Voluntariado</a:t>
            </a:r>
            <a:endParaRPr lang="es-ES" sz="1100" dirty="0" smtClean="0"/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>
            <a:off x="1494789" y="4545394"/>
            <a:ext cx="0" cy="182503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3" name="Line 29"/>
          <p:cNvSpPr>
            <a:spLocks noChangeShapeType="1"/>
          </p:cNvSpPr>
          <p:nvPr/>
        </p:nvSpPr>
        <p:spPr bwMode="auto">
          <a:xfrm>
            <a:off x="3212683" y="5670663"/>
            <a:ext cx="0" cy="166663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4" name="Line 19"/>
          <p:cNvSpPr>
            <a:spLocks noChangeShapeType="1"/>
          </p:cNvSpPr>
          <p:nvPr/>
        </p:nvSpPr>
        <p:spPr bwMode="auto">
          <a:xfrm flipV="1">
            <a:off x="8460433" y="6237312"/>
            <a:ext cx="144016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5" name="Line 19"/>
          <p:cNvSpPr>
            <a:spLocks noChangeShapeType="1"/>
          </p:cNvSpPr>
          <p:nvPr/>
        </p:nvSpPr>
        <p:spPr bwMode="auto">
          <a:xfrm flipV="1">
            <a:off x="8372153" y="4221088"/>
            <a:ext cx="212128" cy="0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6" name="Line 29"/>
          <p:cNvSpPr>
            <a:spLocks noChangeShapeType="1"/>
          </p:cNvSpPr>
          <p:nvPr/>
        </p:nvSpPr>
        <p:spPr bwMode="auto">
          <a:xfrm>
            <a:off x="8604449" y="4241732"/>
            <a:ext cx="0" cy="1980314"/>
          </a:xfrm>
          <a:prstGeom prst="line">
            <a:avLst/>
          </a:prstGeom>
          <a:noFill/>
          <a:ln w="9525">
            <a:solidFill>
              <a:srgbClr val="333399"/>
            </a:solidFill>
            <a:round/>
            <a:headEnd/>
            <a:tailEnd/>
          </a:ln>
        </p:spPr>
        <p:txBody>
          <a:bodyPr/>
          <a:lstStyle/>
          <a:p>
            <a:endParaRPr lang="es-ES"/>
          </a:p>
        </p:txBody>
      </p:sp>
      <p:sp>
        <p:nvSpPr>
          <p:cNvPr id="57" name="1 CuadroTexto"/>
          <p:cNvSpPr txBox="1"/>
          <p:nvPr/>
        </p:nvSpPr>
        <p:spPr>
          <a:xfrm>
            <a:off x="-14185" y="155535"/>
            <a:ext cx="3242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s-CO" sz="1100" b="1" kern="1200" dirty="0">
                <a:solidFill>
                  <a:srgbClr val="1F497D"/>
                </a:solidFill>
                <a:effectLst/>
                <a:latin typeface="Calibri"/>
                <a:ea typeface="Times New Roman"/>
                <a:cs typeface="Times New Roman"/>
              </a:rPr>
              <a:t>ORGANIGRAMA DE LA DEFENSA CIVIL COLOMBIANA</a:t>
            </a:r>
            <a:endParaRPr lang="es-CO" sz="1100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s-CO" sz="105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Decreto 2087 de 2017</a:t>
            </a:r>
            <a:endParaRPr lang="es-CO" sz="1200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es-CO" sz="1050" kern="1200" dirty="0">
                <a:solidFill>
                  <a:srgbClr val="000000"/>
                </a:solidFill>
                <a:effectLst/>
                <a:latin typeface="Calibri"/>
                <a:ea typeface="Times New Roman"/>
                <a:cs typeface="Times New Roman"/>
              </a:rPr>
              <a:t>Grupos de Trabajo según Resolución 315 de 2018</a:t>
            </a:r>
            <a:endParaRPr lang="es-CO" sz="1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65619702"/>
      </p:ext>
    </p:extLst>
  </p:cSld>
  <p:clrMapOvr>
    <a:masterClrMapping/>
  </p:clrMapOvr>
  <p:transition spd="slow"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128</Words>
  <Application>Microsoft Office PowerPoint</Application>
  <PresentationFormat>Presentación en pantalla (4:3)</PresentationFormat>
  <Paragraphs>36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DCC</dc:creator>
  <cp:lastModifiedBy>Administrador</cp:lastModifiedBy>
  <cp:revision>19</cp:revision>
  <dcterms:created xsi:type="dcterms:W3CDTF">2017-01-30T19:33:02Z</dcterms:created>
  <dcterms:modified xsi:type="dcterms:W3CDTF">2023-05-12T14:49:18Z</dcterms:modified>
</cp:coreProperties>
</file>