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1" r:id="rId2"/>
  </p:sldMasterIdLst>
  <p:notesMasterIdLst>
    <p:notesMasterId r:id="rId8"/>
  </p:notesMasterIdLst>
  <p:sldIdLst>
    <p:sldId id="256" r:id="rId3"/>
    <p:sldId id="259" r:id="rId4"/>
    <p:sldId id="292" r:id="rId5"/>
    <p:sldId id="293" r:id="rId6"/>
    <p:sldId id="291" r:id="rId7"/>
  </p:sldIdLst>
  <p:sldSz cx="12192000" cy="6858000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Nunito" pitchFamily="2" charset="0"/>
      <p:regular r:id="rId13"/>
      <p:bold r:id="rId14"/>
      <p:italic r:id="rId15"/>
      <p:boldItalic r:id="rId16"/>
    </p:embeddedFont>
    <p:embeddedFont>
      <p:font typeface="Nunito Sans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1" roundtripDataSignature="AMtx7mg/Jc2rYvA08duHbcYf4gdb0et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32A0A-9321-4B72-9077-57E136D913D5}">
  <a:tblStyle styleId="{06B32A0A-9321-4B72-9077-57E136D913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71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3" name="Google Shape;14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3" name="Google Shape;14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3" name="Google Shape;14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0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3" name="Google Shape;14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427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7" name="Google Shape;184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uni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" name="Google Shape;17;p20"/>
          <p:cNvSpPr/>
          <p:nvPr/>
        </p:nvSpPr>
        <p:spPr>
          <a:xfrm>
            <a:off x="1" y="807478"/>
            <a:ext cx="12192000" cy="5243051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9055" y="6203950"/>
            <a:ext cx="673895" cy="1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1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unito"/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21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12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95" name="Google Shape;195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" y="0"/>
            <a:ext cx="12191733" cy="68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2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2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4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2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12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124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124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1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  <a:defRPr sz="32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27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4" name="Google Shape;224;p1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5" name="Google Shape;225;p1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  <a:defRPr sz="32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28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1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1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12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2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2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0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1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" y="0"/>
            <a:ext cx="12191733" cy="685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  <a:defRPr sz="32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  <a:defRPr sz="3200"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uni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7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74" name="Google Shape;174;p72"/>
          <p:cNvSpPr txBox="1"/>
          <p:nvPr/>
        </p:nvSpPr>
        <p:spPr>
          <a:xfrm>
            <a:off x="5169307" y="6642808"/>
            <a:ext cx="185339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www. defensacivil.gov.co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" y="0"/>
            <a:ext cx="12191733" cy="685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9033" y="242018"/>
            <a:ext cx="652969" cy="65296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2"/>
          <p:cNvSpPr txBox="1"/>
          <p:nvPr/>
        </p:nvSpPr>
        <p:spPr>
          <a:xfrm>
            <a:off x="5169307" y="6638760"/>
            <a:ext cx="185339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www. defensacivil.gov.co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82" name="Google Shape;182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07710" y="1991033"/>
            <a:ext cx="2576585" cy="263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 sz="4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  <a:defRPr sz="4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5" name="Google Shape;165;p7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6" name="Google Shape;166;p7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7" name="Google Shape;167;p7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5" name="Google Shape;1415;p1"/>
          <p:cNvGraphicFramePr/>
          <p:nvPr/>
        </p:nvGraphicFramePr>
        <p:xfrm>
          <a:off x="4891088" y="6203950"/>
          <a:ext cx="31337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r:id="rId4" imgW="3133725" imgH="9525" progId="">
                  <p:embed/>
                </p:oleObj>
              </mc:Choice>
              <mc:Fallback>
                <p:oleObj r:id="rId4" imgW="3133725" imgH="9525" progId="">
                  <p:embed/>
                  <p:pic>
                    <p:nvPicPr>
                      <p:cNvPr id="1415" name="Google Shape;1415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891088" y="6203950"/>
                        <a:ext cx="31337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6" name="Google Shape;1416;p1"/>
          <p:cNvSpPr txBox="1"/>
          <p:nvPr/>
        </p:nvSpPr>
        <p:spPr>
          <a:xfrm>
            <a:off x="1550377" y="2032677"/>
            <a:ext cx="9091246" cy="173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DEFENSA CIVIL COLOMBIANA</a:t>
            </a:r>
            <a:endParaRPr sz="3600" b="1" i="0" u="none" strike="noStrike" cap="none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</a:pPr>
            <a:br>
              <a:rPr lang="en-US" sz="36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" sz="2800" b="1" dirty="0">
                <a:solidFill>
                  <a:schemeClr val="lt1"/>
                </a:solidFill>
                <a:latin typeface="Nunito"/>
              </a:rPr>
              <a:t>ENTREGA DE AYUDAS HUMANITARIAS  DIAN 2025</a:t>
            </a:r>
            <a:endParaRPr sz="4400" b="1" dirty="0">
              <a:solidFill>
                <a:schemeClr val="lt1"/>
              </a:solidFill>
              <a:latin typeface="Nunito"/>
              <a:sym typeface="Nuni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568595-0469-4EC0-AB31-4C0CFB9E7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36" y="4252730"/>
            <a:ext cx="1142548" cy="11877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B0B666-CE60-4D97-88C0-FDAAF4DFC6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18" y="4252730"/>
            <a:ext cx="1178274" cy="11782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3">
            <a:extLst>
              <a:ext uri="{FF2B5EF4-FFF2-40B4-BE49-F238E27FC236}">
                <a16:creationId xmlns:a16="http://schemas.microsoft.com/office/drawing/2014/main" id="{E73EEF6B-575D-4C81-9CD6-978CC14E6CB8}"/>
              </a:ext>
            </a:extLst>
          </p:cNvPr>
          <p:cNvGrpSpPr/>
          <p:nvPr/>
        </p:nvGrpSpPr>
        <p:grpSpPr>
          <a:xfrm>
            <a:off x="63079" y="1032426"/>
            <a:ext cx="11808204" cy="5477511"/>
            <a:chOff x="131890" y="1359793"/>
            <a:chExt cx="11553824" cy="5261321"/>
          </a:xfrm>
        </p:grpSpPr>
        <p:pic>
          <p:nvPicPr>
            <p:cNvPr id="42" name="object 4">
              <a:extLst>
                <a:ext uri="{FF2B5EF4-FFF2-40B4-BE49-F238E27FC236}">
                  <a16:creationId xmlns:a16="http://schemas.microsoft.com/office/drawing/2014/main" id="{B8D57E33-380E-4FD9-9852-745BEFDF2E1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890" y="5588579"/>
              <a:ext cx="11553824" cy="1032535"/>
            </a:xfrm>
            <a:prstGeom prst="rect">
              <a:avLst/>
            </a:prstGeom>
          </p:spPr>
        </p:pic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611BFE64-72ED-4BEF-96E7-0073F3B5E93E}"/>
                </a:ext>
              </a:extLst>
            </p:cNvPr>
            <p:cNvSpPr/>
            <p:nvPr/>
          </p:nvSpPr>
          <p:spPr>
            <a:xfrm>
              <a:off x="923544" y="1539240"/>
              <a:ext cx="10480675" cy="3831590"/>
            </a:xfrm>
            <a:custGeom>
              <a:avLst/>
              <a:gdLst/>
              <a:ahLst/>
              <a:cxnLst/>
              <a:rect l="l" t="t" r="r" b="b"/>
              <a:pathLst>
                <a:path w="10480675" h="3831590">
                  <a:moveTo>
                    <a:pt x="10480548" y="0"/>
                  </a:moveTo>
                  <a:lnTo>
                    <a:pt x="0" y="0"/>
                  </a:lnTo>
                  <a:lnTo>
                    <a:pt x="0" y="3831336"/>
                  </a:lnTo>
                  <a:lnTo>
                    <a:pt x="10480548" y="3831336"/>
                  </a:lnTo>
                  <a:lnTo>
                    <a:pt x="10480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6">
              <a:extLst>
                <a:ext uri="{FF2B5EF4-FFF2-40B4-BE49-F238E27FC236}">
                  <a16:creationId xmlns:a16="http://schemas.microsoft.com/office/drawing/2014/main" id="{8D24661B-E447-44AA-8CD4-530F8EECA7A6}"/>
                </a:ext>
              </a:extLst>
            </p:cNvPr>
            <p:cNvSpPr/>
            <p:nvPr/>
          </p:nvSpPr>
          <p:spPr>
            <a:xfrm>
              <a:off x="638175" y="1359793"/>
              <a:ext cx="10766044" cy="4307333"/>
            </a:xfrm>
            <a:custGeom>
              <a:avLst/>
              <a:gdLst/>
              <a:ahLst/>
              <a:cxnLst/>
              <a:rect l="l" t="t" r="r" b="b"/>
              <a:pathLst>
                <a:path w="10480675" h="3831590">
                  <a:moveTo>
                    <a:pt x="0" y="3831336"/>
                  </a:moveTo>
                  <a:lnTo>
                    <a:pt x="10480548" y="3831336"/>
                  </a:lnTo>
                  <a:lnTo>
                    <a:pt x="10480548" y="0"/>
                  </a:lnTo>
                  <a:lnTo>
                    <a:pt x="0" y="0"/>
                  </a:lnTo>
                  <a:lnTo>
                    <a:pt x="0" y="3831336"/>
                  </a:lnTo>
                  <a:close/>
                </a:path>
              </a:pathLst>
            </a:custGeom>
            <a:ln w="1219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CC169BE-C228-47BE-8EA6-A2F1C4CEA7C4}"/>
              </a:ext>
            </a:extLst>
          </p:cNvPr>
          <p:cNvSpPr txBox="1"/>
          <p:nvPr/>
        </p:nvSpPr>
        <p:spPr>
          <a:xfrm>
            <a:off x="608409" y="1035210"/>
            <a:ext cx="10975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Nunito" pitchFamily="2" charset="0"/>
              </a:rPr>
              <a:t>Gracias a la valiosa colaboración de la </a:t>
            </a:r>
            <a:r>
              <a:rPr lang="es-MX" sz="1600" b="1" dirty="0">
                <a:latin typeface="Nunito" pitchFamily="2" charset="0"/>
              </a:rPr>
              <a:t>Dirección de Impuestos y Aduanas Nacionales (DIAN)</a:t>
            </a:r>
            <a:r>
              <a:rPr lang="es-MX" sz="1600" dirty="0">
                <a:latin typeface="Nunito" pitchFamily="2" charset="0"/>
              </a:rPr>
              <a:t>, ha sido posible realizar la entrega de donaciones a diversas poblaciones en condición de vulnerabilidad en el país. En este marco, dos (2) resoluciones expedidas por la DIAN fueron delegadas por la </a:t>
            </a:r>
            <a:r>
              <a:rPr lang="es-MX" sz="1600" b="1" dirty="0">
                <a:latin typeface="Nunito" pitchFamily="2" charset="0"/>
              </a:rPr>
              <a:t>Dirección General de la Defensa Civil Colombiana</a:t>
            </a:r>
            <a:r>
              <a:rPr lang="es-MX" sz="1600" dirty="0">
                <a:latin typeface="Nunito" pitchFamily="2" charset="0"/>
              </a:rPr>
              <a:t> a las siguientes seccionales:</a:t>
            </a:r>
          </a:p>
          <a:p>
            <a:pPr algn="just"/>
            <a:endParaRPr lang="es-MX" sz="1600" dirty="0">
              <a:latin typeface="Nunito" pitchFamily="2" charset="0"/>
            </a:endParaRPr>
          </a:p>
          <a:p>
            <a:pPr algn="just"/>
            <a:r>
              <a:rPr lang="es-MX" sz="1600" dirty="0">
                <a:latin typeface="Nunito" pitchFamily="2" charset="0"/>
              </a:rPr>
              <a:t>• </a:t>
            </a:r>
            <a:r>
              <a:rPr lang="es-MX" sz="1600" b="1" dirty="0">
                <a:latin typeface="Nunito" pitchFamily="2" charset="0"/>
              </a:rPr>
              <a:t>Resolución DIAN No. 2929 del 27 de marzo de 2025</a:t>
            </a:r>
            <a:r>
              <a:rPr lang="es-MX" sz="1600" dirty="0">
                <a:latin typeface="Nunito" pitchFamily="2" charset="0"/>
              </a:rPr>
              <a:t>, delegada a la </a:t>
            </a:r>
            <a:r>
              <a:rPr lang="es-MX" sz="1600" b="1" dirty="0">
                <a:latin typeface="Nunito" pitchFamily="2" charset="0"/>
              </a:rPr>
              <a:t>Seccional Bolívar DCC</a:t>
            </a:r>
            <a:r>
              <a:rPr lang="es-MX" sz="1600" dirty="0">
                <a:latin typeface="Nunito" pitchFamily="2" charset="0"/>
              </a:rPr>
              <a:t>, con un monto de </a:t>
            </a:r>
            <a:r>
              <a:rPr lang="es-MX" sz="1600" b="1" dirty="0">
                <a:latin typeface="Nunito" pitchFamily="2" charset="0"/>
              </a:rPr>
              <a:t>$1.438.221.696,00</a:t>
            </a:r>
            <a:r>
              <a:rPr lang="es-MX" sz="1600" dirty="0">
                <a:latin typeface="Nunito" pitchFamily="2" charset="0"/>
              </a:rPr>
              <a:t> (</a:t>
            </a:r>
            <a:r>
              <a:rPr lang="es-MX" sz="1600" i="1" dirty="0">
                <a:latin typeface="Nunito" pitchFamily="2" charset="0"/>
              </a:rPr>
              <a:t>mil cuatrocientos treinta y ocho millones doscientos veintiún mil seiscientos noventa y seis pesos</a:t>
            </a:r>
            <a:r>
              <a:rPr lang="es-MX" sz="1600" dirty="0">
                <a:latin typeface="Nunito" pitchFamily="2" charset="0"/>
              </a:rPr>
              <a:t>).</a:t>
            </a:r>
          </a:p>
          <a:p>
            <a:pPr algn="just"/>
            <a:endParaRPr lang="es-MX" sz="1600" dirty="0">
              <a:latin typeface="Nunito" pitchFamily="2" charset="0"/>
            </a:endParaRPr>
          </a:p>
          <a:p>
            <a:pPr algn="just"/>
            <a:r>
              <a:rPr lang="es-MX" sz="1600" dirty="0">
                <a:latin typeface="Nunito" pitchFamily="2" charset="0"/>
              </a:rPr>
              <a:t>• </a:t>
            </a:r>
            <a:r>
              <a:rPr lang="es-MX" sz="1600" b="1" dirty="0">
                <a:latin typeface="Nunito" pitchFamily="2" charset="0"/>
              </a:rPr>
              <a:t>Resolución DIAN No. 15684 del 30 de diciembre de 2025</a:t>
            </a:r>
            <a:r>
              <a:rPr lang="es-MX" sz="1600" dirty="0">
                <a:latin typeface="Nunito" pitchFamily="2" charset="0"/>
              </a:rPr>
              <a:t>, delegada a la </a:t>
            </a:r>
            <a:r>
              <a:rPr lang="es-MX" sz="1600" b="1" dirty="0">
                <a:latin typeface="Nunito" pitchFamily="2" charset="0"/>
              </a:rPr>
              <a:t>Seccional  Bolívar DCC </a:t>
            </a:r>
            <a:r>
              <a:rPr lang="es-MX" sz="1600" dirty="0">
                <a:latin typeface="Nunito" pitchFamily="2" charset="0"/>
              </a:rPr>
              <a:t>, con un monto de </a:t>
            </a:r>
            <a:r>
              <a:rPr lang="es-MX" sz="1600" b="1" dirty="0">
                <a:latin typeface="Nunito" pitchFamily="2" charset="0"/>
              </a:rPr>
              <a:t>$764.744.494,66</a:t>
            </a:r>
            <a:r>
              <a:rPr lang="es-MX" sz="1600" dirty="0">
                <a:latin typeface="Nunito" pitchFamily="2" charset="0"/>
              </a:rPr>
              <a:t> (</a:t>
            </a:r>
            <a:r>
              <a:rPr lang="es-MX" sz="1600" i="1" dirty="0">
                <a:latin typeface="Nunito" pitchFamily="2" charset="0"/>
              </a:rPr>
              <a:t>setecientos sesenta y cuatro millones setecientos cuarenta y cuatro mil cuatrocientos noventa y cuatro pesos con sesenta y seis centavos</a:t>
            </a:r>
            <a:r>
              <a:rPr lang="es-MX" sz="1600" dirty="0">
                <a:latin typeface="Nunito" pitchFamily="2" charset="0"/>
              </a:rPr>
              <a:t>).</a:t>
            </a:r>
          </a:p>
          <a:p>
            <a:pPr algn="just"/>
            <a:endParaRPr lang="es-MX" sz="1600" dirty="0">
              <a:latin typeface="Nunito" pitchFamily="2" charset="0"/>
            </a:endParaRPr>
          </a:p>
          <a:p>
            <a:pPr algn="just"/>
            <a:r>
              <a:rPr lang="es-MX" sz="1600" dirty="0">
                <a:latin typeface="Nunito" pitchFamily="2" charset="0"/>
              </a:rPr>
              <a:t>Reconocemos y valoramos profundamente el apoyo brindado por la DIAN, sin el cual no habría sido posible beneficiar a un significativo número de personas. Estas donaciones han sido fundamentales para contribuir a la mejora de la calidad de vida de los beneficiarios, al ofrecer un alivio tangible a sus necesidades más urgentes. Si bien su impacto es de carácter temporal, representan un apoyo crucial en momentos de dificultad y marcan una diferencia significativa para quienes más lo necesitan.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7D48CA5A-4724-4A1B-942A-4CF474EA9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7" y="14148"/>
            <a:ext cx="748188" cy="777819"/>
          </a:xfrm>
          <a:prstGeom prst="rect">
            <a:avLst/>
          </a:prstGeom>
        </p:spPr>
      </p:pic>
      <p:sp>
        <p:nvSpPr>
          <p:cNvPr id="48" name="object 8">
            <a:extLst>
              <a:ext uri="{FF2B5EF4-FFF2-40B4-BE49-F238E27FC236}">
                <a16:creationId xmlns:a16="http://schemas.microsoft.com/office/drawing/2014/main" id="{3773C9F3-CDD8-4D6B-840F-FA3651B0BDB9}"/>
              </a:ext>
            </a:extLst>
          </p:cNvPr>
          <p:cNvSpPr txBox="1">
            <a:spLocks/>
          </p:cNvSpPr>
          <p:nvPr/>
        </p:nvSpPr>
        <p:spPr>
          <a:xfrm>
            <a:off x="3335912" y="355467"/>
            <a:ext cx="5520176" cy="561050"/>
          </a:xfrm>
          <a:prstGeom prst="rect">
            <a:avLst/>
          </a:prstGeom>
        </p:spPr>
        <p:txBody>
          <a:bodyPr vert="horz" wrap="square" lIns="0" tIns="128904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pPr marL="34925">
              <a:lnSpc>
                <a:spcPct val="100000"/>
              </a:lnSpc>
              <a:spcBef>
                <a:spcPts val="105"/>
              </a:spcBef>
            </a:pPr>
            <a:r>
              <a:rPr lang="es-CO" sz="2800" b="1" spc="-10" dirty="0">
                <a:solidFill>
                  <a:srgbClr val="4471C4"/>
                </a:solidFill>
              </a:rPr>
              <a:t>AGRADECIMIENTOS</a:t>
            </a:r>
            <a:r>
              <a:rPr lang="es-CO" sz="2800" b="1" spc="-110" dirty="0">
                <a:solidFill>
                  <a:srgbClr val="4471C4"/>
                </a:solidFill>
              </a:rPr>
              <a:t> </a:t>
            </a:r>
            <a:r>
              <a:rPr lang="es-CO" sz="2800" b="1" dirty="0">
                <a:solidFill>
                  <a:srgbClr val="4471C4"/>
                </a:solidFill>
              </a:rPr>
              <a:t>A</a:t>
            </a:r>
            <a:r>
              <a:rPr lang="es-CO" sz="2800" b="1" spc="-85" dirty="0">
                <a:solidFill>
                  <a:srgbClr val="4471C4"/>
                </a:solidFill>
              </a:rPr>
              <a:t> </a:t>
            </a:r>
            <a:r>
              <a:rPr lang="es-CO" sz="2800" b="1" dirty="0">
                <a:solidFill>
                  <a:srgbClr val="4471C4"/>
                </a:solidFill>
              </a:rPr>
              <a:t>LA</a:t>
            </a:r>
            <a:r>
              <a:rPr lang="es-CO" sz="2800" b="1" spc="-70" dirty="0">
                <a:solidFill>
                  <a:srgbClr val="4471C4"/>
                </a:solidFill>
              </a:rPr>
              <a:t> </a:t>
            </a:r>
            <a:r>
              <a:rPr lang="es-CO" sz="2800" b="1" spc="-20" dirty="0">
                <a:solidFill>
                  <a:srgbClr val="4471C4"/>
                </a:solidFill>
              </a:rPr>
              <a:t>DIAN</a:t>
            </a:r>
            <a:endParaRPr lang="es-CO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24D97C1C-76CD-4855-8499-C86B843C887D}"/>
              </a:ext>
            </a:extLst>
          </p:cNvPr>
          <p:cNvSpPr txBox="1"/>
          <p:nvPr/>
        </p:nvSpPr>
        <p:spPr>
          <a:xfrm>
            <a:off x="498069" y="1421127"/>
            <a:ext cx="4232257" cy="1985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es-MX" sz="1200" dirty="0">
                <a:latin typeface="Nunito" pitchFamily="2" charset="0"/>
              </a:rPr>
              <a:t>Mediante la Resolución </a:t>
            </a:r>
            <a:r>
              <a:rPr lang="es-MX" sz="1200" b="1" dirty="0">
                <a:latin typeface="Nunito" pitchFamily="2" charset="0"/>
              </a:rPr>
              <a:t>DIAN No. 2929 del 27 de marzo de 2025</a:t>
            </a:r>
            <a:r>
              <a:rPr lang="es-MX" sz="1200" dirty="0">
                <a:latin typeface="Nunito" pitchFamily="2" charset="0"/>
              </a:rPr>
              <a:t>, emitida por la Dirección de Impuestos y Aduanas Nacionales (DIAN), la Seccional Bolívar de la Defensa Civil Colombiana, a través de la Resolución de Delegación No. 000124 del 01 de abril de 2025, llevó a cabo durante el año 2025 la entrega de </a:t>
            </a:r>
            <a:r>
              <a:rPr lang="es-MX" sz="1200" b="1" dirty="0">
                <a:latin typeface="Nunito" pitchFamily="2" charset="0"/>
              </a:rPr>
              <a:t>14.376 pares de calzado</a:t>
            </a:r>
            <a:r>
              <a:rPr lang="es-MX" sz="1200" dirty="0">
                <a:latin typeface="Nunito" pitchFamily="2" charset="0"/>
              </a:rPr>
              <a:t>, distribuidos en diversos municipios de su jurisdicción y en el territorio nacional, con la inclusión de otras seccionales dentro del plan de distribución de la respectiva donación</a:t>
            </a:r>
            <a:r>
              <a:rPr lang="es-MX" dirty="0">
                <a:latin typeface="Nunito" pitchFamily="2" charset="0"/>
              </a:rPr>
              <a:t>.</a:t>
            </a:r>
            <a:endParaRPr dirty="0">
              <a:latin typeface="Nunito" pitchFamily="2" charset="0"/>
            </a:endParaRPr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07174133-1409-421B-83AC-2348C4E2FAC7}"/>
              </a:ext>
            </a:extLst>
          </p:cNvPr>
          <p:cNvSpPr txBox="1">
            <a:spLocks/>
          </p:cNvSpPr>
          <p:nvPr/>
        </p:nvSpPr>
        <p:spPr>
          <a:xfrm>
            <a:off x="2502683" y="48331"/>
            <a:ext cx="6527267" cy="868827"/>
          </a:xfrm>
          <a:prstGeom prst="rect">
            <a:avLst/>
          </a:prstGeom>
        </p:spPr>
        <p:txBody>
          <a:bodyPr vert="horz" wrap="square" lIns="0" tIns="128904" rIns="0" bIns="0" rtlCol="0" anchor="b">
            <a:spAutoFit/>
          </a:bodyPr>
          <a:lstStyle>
            <a:defPPr>
              <a:defRPr lang="es-CO"/>
            </a:defPPr>
            <a:lvl1pPr marL="34925" algn="ctr">
              <a:lnSpc>
                <a:spcPct val="100000"/>
              </a:lnSpc>
              <a:spcBef>
                <a:spcPts val="105"/>
              </a:spcBef>
              <a:buNone/>
              <a:defRPr sz="2400" b="1" spc="-10">
                <a:solidFill>
                  <a:srgbClr val="4471C4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r>
              <a:rPr lang="es-CO" dirty="0"/>
              <a:t>ENTREGA DE AYUDAS SECCIONAL BOLIVAR DEFENSA CIVIL COLOMBIANA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5923E0-4408-4F9A-8487-FB834016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5" y="161196"/>
            <a:ext cx="748188" cy="777819"/>
          </a:xfrm>
          <a:prstGeom prst="rect">
            <a:avLst/>
          </a:prstGeom>
        </p:spPr>
      </p:pic>
      <p:pic>
        <p:nvPicPr>
          <p:cNvPr id="10" name="Google Shape;1551;p39">
            <a:extLst>
              <a:ext uri="{FF2B5EF4-FFF2-40B4-BE49-F238E27FC236}">
                <a16:creationId xmlns:a16="http://schemas.microsoft.com/office/drawing/2014/main" id="{17450ECF-C449-4D77-AD09-B2032529AA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321" y="3802119"/>
            <a:ext cx="3552466" cy="275700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866F56-50B0-473E-8044-484D12893AB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555" y="1192686"/>
            <a:ext cx="3486550" cy="26149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FE2646-138E-48CD-BA41-6E402D589C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8550" r="339" b="27483"/>
          <a:stretch/>
        </p:blipFill>
        <p:spPr>
          <a:xfrm>
            <a:off x="5042692" y="3964748"/>
            <a:ext cx="6387987" cy="259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D44133-F226-4612-A9D2-9A64145C2C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5634" r="27945"/>
          <a:stretch/>
        </p:blipFill>
        <p:spPr>
          <a:xfrm>
            <a:off x="8656095" y="1144126"/>
            <a:ext cx="3190591" cy="269074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38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5">
            <a:extLst>
              <a:ext uri="{FF2B5EF4-FFF2-40B4-BE49-F238E27FC236}">
                <a16:creationId xmlns:a16="http://schemas.microsoft.com/office/drawing/2014/main" id="{07174133-1409-421B-83AC-2348C4E2FAC7}"/>
              </a:ext>
            </a:extLst>
          </p:cNvPr>
          <p:cNvSpPr txBox="1">
            <a:spLocks/>
          </p:cNvSpPr>
          <p:nvPr/>
        </p:nvSpPr>
        <p:spPr>
          <a:xfrm>
            <a:off x="4050624" y="85920"/>
            <a:ext cx="3885565" cy="499495"/>
          </a:xfrm>
          <a:prstGeom prst="rect">
            <a:avLst/>
          </a:prstGeom>
        </p:spPr>
        <p:txBody>
          <a:bodyPr vert="horz" wrap="square" lIns="0" tIns="128904" rIns="0" bIns="0" rtlCol="0" anchor="b">
            <a:spAutoFit/>
          </a:bodyPr>
          <a:lstStyle>
            <a:defPPr>
              <a:defRPr lang="es-CO"/>
            </a:defPPr>
            <a:lvl1pPr marL="34925" algn="ctr">
              <a:lnSpc>
                <a:spcPct val="100000"/>
              </a:lnSpc>
              <a:spcBef>
                <a:spcPts val="105"/>
              </a:spcBef>
              <a:buNone/>
              <a:defRPr sz="2400" b="1" spc="-10">
                <a:solidFill>
                  <a:srgbClr val="4471C4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r>
              <a:rPr lang="es-CO" dirty="0"/>
              <a:t>ENTREGA DE AYUDAS 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7EE4B596-BA61-4FB5-8EF0-75CBF15A2BD6}"/>
              </a:ext>
            </a:extLst>
          </p:cNvPr>
          <p:cNvSpPr txBox="1"/>
          <p:nvPr/>
        </p:nvSpPr>
        <p:spPr>
          <a:xfrm>
            <a:off x="1270560" y="4961478"/>
            <a:ext cx="9445690" cy="1280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es-MX" sz="1200" dirty="0">
                <a:latin typeface="Nunito" pitchFamily="2" charset="0"/>
              </a:rPr>
              <a:t>Mediante la </a:t>
            </a:r>
            <a:r>
              <a:rPr lang="es-MX" sz="1200" b="1" dirty="0">
                <a:latin typeface="Nunito" pitchFamily="2" charset="0"/>
              </a:rPr>
              <a:t>Resolución DIAN No. 15684 del 30 de diciembre de 2025</a:t>
            </a:r>
            <a:r>
              <a:rPr lang="es-MX" sz="1200" dirty="0">
                <a:latin typeface="Nunito" pitchFamily="2" charset="0"/>
              </a:rPr>
              <a:t>, expedida por la Dirección de Impuestos y Aduanas Nacionales (DIAN), se delegó a la Defensa Civil Colombiana la entrega de mercancías donadas. En desarrollo de dicha delegación, la </a:t>
            </a:r>
            <a:r>
              <a:rPr lang="es-MX" sz="1200" b="1" dirty="0">
                <a:latin typeface="Nunito" pitchFamily="2" charset="0"/>
              </a:rPr>
              <a:t>Dirección General de la Defensa Civil Colombiana</a:t>
            </a:r>
            <a:r>
              <a:rPr lang="es-MX" sz="1200" dirty="0">
                <a:latin typeface="Nunito" pitchFamily="2" charset="0"/>
              </a:rPr>
              <a:t> delegó a la </a:t>
            </a:r>
            <a:r>
              <a:rPr lang="es-MX" sz="1200" b="1" dirty="0">
                <a:latin typeface="Nunito" pitchFamily="2" charset="0"/>
              </a:rPr>
              <a:t>Seccional Bolívar</a:t>
            </a:r>
            <a:r>
              <a:rPr lang="es-MX" sz="1200" dirty="0">
                <a:latin typeface="Nunito" pitchFamily="2" charset="0"/>
              </a:rPr>
              <a:t>, a través de la Resolución de Delegación No. 000003 del 2 de enero de 2026, la entrega de las mercancías donadas (ropa, accesorios, calzado, entre otros), </a:t>
            </a:r>
            <a:r>
              <a:rPr lang="es-MX" sz="1200" i="1" dirty="0">
                <a:latin typeface="Nunito" pitchFamily="2" charset="0"/>
              </a:rPr>
              <a:t>las cuales serán entregadas durante el año 2026</a:t>
            </a:r>
            <a:r>
              <a:rPr lang="es-MX" sz="1200" dirty="0">
                <a:latin typeface="Nunito" pitchFamily="2" charset="0"/>
              </a:rPr>
              <a:t> en diversos municipios de su jurisdicción y en el territorio nacional, contemplando la participación de otras seccionales dentro del plan de distribución de la respectiva donación, el cual se encuentra actualmente en proceso de elaboración.</a:t>
            </a:r>
            <a:endParaRPr sz="1200" dirty="0">
              <a:latin typeface="Nunito" pitchFamily="2" charset="0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1865ECD5-A12F-427B-988C-387EACC40C41}"/>
              </a:ext>
            </a:extLst>
          </p:cNvPr>
          <p:cNvSpPr txBox="1">
            <a:spLocks/>
          </p:cNvSpPr>
          <p:nvPr/>
        </p:nvSpPr>
        <p:spPr>
          <a:xfrm>
            <a:off x="3982146" y="739964"/>
            <a:ext cx="4022519" cy="499495"/>
          </a:xfrm>
          <a:prstGeom prst="rect">
            <a:avLst/>
          </a:prstGeom>
        </p:spPr>
        <p:txBody>
          <a:bodyPr vert="horz" wrap="square" lIns="0" tIns="128904" rIns="0" bIns="0" rtlCol="0" anchor="b">
            <a:spAutoFit/>
          </a:bodyPr>
          <a:lstStyle>
            <a:defPPr>
              <a:defRPr lang="es-CO"/>
            </a:defPPr>
            <a:lvl1pPr marL="34925" algn="ctr">
              <a:lnSpc>
                <a:spcPct val="100000"/>
              </a:lnSpc>
              <a:spcBef>
                <a:spcPts val="105"/>
              </a:spcBef>
              <a:buNone/>
              <a:defRPr sz="2400" b="1" spc="-10">
                <a:solidFill>
                  <a:srgbClr val="4471C4"/>
                </a:solidFill>
                <a:latin typeface="Nunito" pitchFamily="2" charset="0"/>
                <a:ea typeface="+mj-ea"/>
                <a:cs typeface="+mj-cs"/>
              </a:defRPr>
            </a:lvl1pPr>
          </a:lstStyle>
          <a:p>
            <a:r>
              <a:rPr lang="es-CO" dirty="0"/>
              <a:t>Seccional Bolívar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5923E0-4408-4F9A-8487-FB834016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5" y="161196"/>
            <a:ext cx="748188" cy="7778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36AC32-532C-4FFD-AA15-D608E085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628" y="1394008"/>
            <a:ext cx="5313828" cy="33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9" name="Google Shape;1849;p68"/>
          <p:cNvGraphicFramePr/>
          <p:nvPr/>
        </p:nvGraphicFramePr>
        <p:xfrm>
          <a:off x="4891088" y="6203950"/>
          <a:ext cx="31337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r:id="rId4" imgW="3133725" imgH="9525" progId="">
                  <p:embed/>
                </p:oleObj>
              </mc:Choice>
              <mc:Fallback>
                <p:oleObj r:id="rId4" imgW="3133725" imgH="9525" progId="">
                  <p:embed/>
                  <p:pic>
                    <p:nvPicPr>
                      <p:cNvPr id="1849" name="Google Shape;1849;p68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891088" y="6203950"/>
                        <a:ext cx="3133725" cy="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0" name="Google Shape;1850;p68"/>
          <p:cNvSpPr txBox="1"/>
          <p:nvPr/>
        </p:nvSpPr>
        <p:spPr>
          <a:xfrm>
            <a:off x="1524191" y="2431279"/>
            <a:ext cx="9091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GRACIAS</a:t>
            </a: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51" name="Google Shape;1851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2088" y="3328600"/>
            <a:ext cx="2007826" cy="20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500</Words>
  <Application>Microsoft Office PowerPoint</Application>
  <PresentationFormat>Panorámica</PresentationFormat>
  <Paragraphs>16</Paragraphs>
  <Slides>5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Nunito</vt:lpstr>
      <vt:lpstr>Helvetica Neue</vt:lpstr>
      <vt:lpstr>Nunito Sans</vt:lpstr>
      <vt:lpstr>Arial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Augusto Barrera Palencia</dc:creator>
  <cp:lastModifiedBy>Paula Andrea Murillo Castillo</cp:lastModifiedBy>
  <cp:revision>13</cp:revision>
  <dcterms:modified xsi:type="dcterms:W3CDTF">2026-02-03T16:57:19Z</dcterms:modified>
</cp:coreProperties>
</file>